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95394" autoAdjust="0"/>
  </p:normalViewPr>
  <p:slideViewPr>
    <p:cSldViewPr snapToGrid="0" snapToObjects="1">
      <p:cViewPr>
        <p:scale>
          <a:sx n="80" d="100"/>
          <a:sy n="80" d="100"/>
        </p:scale>
        <p:origin x="989" y="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45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8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ck001/IBM-Applied-Data-Science-Capstone/blob/main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ck001/IBM-Applied-Data-Science-Capstone/blob/main/EDA%20Data%20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ck001/IBM-Applied-Data-Science-Capstone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ck001/IBM-Applied-Data-Science-Capstone/blob/main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ck001/IBM-Applied-Data-Science-Capstone/blob/main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jack001/IBM-Applied-Data-Science-Capstone/blob/main/Machine%20Learning%20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ck001/IBM-Applied-Data-Science-Capstone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jack001/IBM-Applied-Data-Science-Capstone/blob/main/Data%20Collection%20with%20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David N Jack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July 7,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761" y="1335741"/>
            <a:ext cx="7488796" cy="468983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data set, there are several different cases where the booster did not land successfully. Sometimes a landing was attempted but failed due to an accident: for example True Ocean means the mission outcome was successfully landed to a specific region of the ocean while False Ocean means the mission outcome was unsuccessfully landed to a specific region of the ocean. 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RTLS means the mission outcome was successfully landed to a ground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pad.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RTLS means the mission outcome was unsuccessfully landed to a ground pad. True ASDS means the mission outcome was successfully landed on a drone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ship.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ASDS means the mission outcome was unsuccessfully landed on a drone ship.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mainly converted those outcomes into a Training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Labels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“1” means the booster successfully landed, and “0” means it was unsuccessful.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959257" y="5704733"/>
            <a:ext cx="7604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815">
              <a:spcBef>
                <a:spcPts val="1483"/>
              </a:spcBef>
            </a:pPr>
            <a:r>
              <a:rPr lang="en-US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</a:t>
            </a:r>
            <a:r>
              <a:rPr lang="en-US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lang="en-US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</a:t>
            </a:r>
            <a:r>
              <a:rPr lang="en-US" u="sng" spc="-2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lang="en-US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r>
              <a:rPr lang="en-US" u="sng" spc="-2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lang="en-US" u="sng" spc="49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Wrangling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5" name="object 6"/>
          <p:cNvSpPr/>
          <p:nvPr/>
        </p:nvSpPr>
        <p:spPr>
          <a:xfrm>
            <a:off x="8448056" y="2883313"/>
            <a:ext cx="3327510" cy="587436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2"/>
                </a:lnTo>
                <a:lnTo>
                  <a:pt x="301530" y="7734"/>
                </a:lnTo>
                <a:lnTo>
                  <a:pt x="260679" y="15106"/>
                </a:lnTo>
                <a:lnTo>
                  <a:pt x="181304" y="46204"/>
                </a:lnTo>
                <a:lnTo>
                  <a:pt x="140416" y="72320"/>
                </a:lnTo>
                <a:lnTo>
                  <a:pt x="103906" y="103906"/>
                </a:lnTo>
                <a:lnTo>
                  <a:pt x="72320" y="140416"/>
                </a:lnTo>
                <a:lnTo>
                  <a:pt x="46204" y="181304"/>
                </a:lnTo>
                <a:lnTo>
                  <a:pt x="26103" y="226024"/>
                </a:lnTo>
                <a:lnTo>
                  <a:pt x="8325" y="298191"/>
                </a:lnTo>
                <a:lnTo>
                  <a:pt x="3761" y="344946"/>
                </a:lnTo>
                <a:lnTo>
                  <a:pt x="1262" y="398331"/>
                </a:lnTo>
                <a:lnTo>
                  <a:pt x="213" y="457985"/>
                </a:lnTo>
                <a:lnTo>
                  <a:pt x="0" y="523544"/>
                </a:lnTo>
                <a:lnTo>
                  <a:pt x="213" y="589106"/>
                </a:lnTo>
                <a:lnTo>
                  <a:pt x="1262" y="648761"/>
                </a:lnTo>
                <a:lnTo>
                  <a:pt x="3761" y="702146"/>
                </a:lnTo>
                <a:lnTo>
                  <a:pt x="8325" y="748899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6"/>
                </a:lnTo>
                <a:lnTo>
                  <a:pt x="103906" y="943185"/>
                </a:lnTo>
                <a:lnTo>
                  <a:pt x="140416" y="974770"/>
                </a:lnTo>
                <a:lnTo>
                  <a:pt x="181304" y="1000884"/>
                </a:lnTo>
                <a:lnTo>
                  <a:pt x="226024" y="1020984"/>
                </a:lnTo>
                <a:lnTo>
                  <a:pt x="301530" y="1039354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4"/>
                </a:lnTo>
                <a:lnTo>
                  <a:pt x="6440686" y="1031982"/>
                </a:lnTo>
                <a:lnTo>
                  <a:pt x="6520062" y="1000884"/>
                </a:lnTo>
                <a:lnTo>
                  <a:pt x="6560950" y="974770"/>
                </a:lnTo>
                <a:lnTo>
                  <a:pt x="6597460" y="943185"/>
                </a:lnTo>
                <a:lnTo>
                  <a:pt x="6629046" y="906676"/>
                </a:lnTo>
                <a:lnTo>
                  <a:pt x="6655162" y="865787"/>
                </a:lnTo>
                <a:lnTo>
                  <a:pt x="6675262" y="821064"/>
                </a:lnTo>
                <a:lnTo>
                  <a:pt x="6693041" y="748899"/>
                </a:lnTo>
                <a:lnTo>
                  <a:pt x="6697604" y="702146"/>
                </a:lnTo>
                <a:lnTo>
                  <a:pt x="6700104" y="648761"/>
                </a:lnTo>
                <a:lnTo>
                  <a:pt x="6701153" y="589106"/>
                </a:lnTo>
                <a:lnTo>
                  <a:pt x="6701366" y="523544"/>
                </a:lnTo>
                <a:lnTo>
                  <a:pt x="6701153" y="457985"/>
                </a:lnTo>
                <a:lnTo>
                  <a:pt x="6700104" y="398331"/>
                </a:lnTo>
                <a:lnTo>
                  <a:pt x="6697604" y="344946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4"/>
                </a:lnTo>
                <a:lnTo>
                  <a:pt x="6629046" y="140416"/>
                </a:lnTo>
                <a:lnTo>
                  <a:pt x="6597460" y="103906"/>
                </a:lnTo>
                <a:lnTo>
                  <a:pt x="6560950" y="72320"/>
                </a:lnTo>
                <a:lnTo>
                  <a:pt x="6520062" y="46204"/>
                </a:lnTo>
                <a:lnTo>
                  <a:pt x="6475342" y="26103"/>
                </a:lnTo>
                <a:lnTo>
                  <a:pt x="6399836" y="7734"/>
                </a:lnTo>
                <a:lnTo>
                  <a:pt x="6351906" y="3262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 dirty="0"/>
          </a:p>
        </p:txBody>
      </p:sp>
      <p:sp>
        <p:nvSpPr>
          <p:cNvPr id="56" name="object 6"/>
          <p:cNvSpPr/>
          <p:nvPr/>
        </p:nvSpPr>
        <p:spPr>
          <a:xfrm>
            <a:off x="8448053" y="1328649"/>
            <a:ext cx="3327510" cy="587436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2"/>
                </a:lnTo>
                <a:lnTo>
                  <a:pt x="301530" y="7734"/>
                </a:lnTo>
                <a:lnTo>
                  <a:pt x="260679" y="15106"/>
                </a:lnTo>
                <a:lnTo>
                  <a:pt x="181304" y="46204"/>
                </a:lnTo>
                <a:lnTo>
                  <a:pt x="140416" y="72320"/>
                </a:lnTo>
                <a:lnTo>
                  <a:pt x="103906" y="103906"/>
                </a:lnTo>
                <a:lnTo>
                  <a:pt x="72320" y="140416"/>
                </a:lnTo>
                <a:lnTo>
                  <a:pt x="46204" y="181304"/>
                </a:lnTo>
                <a:lnTo>
                  <a:pt x="26103" y="226024"/>
                </a:lnTo>
                <a:lnTo>
                  <a:pt x="8325" y="298191"/>
                </a:lnTo>
                <a:lnTo>
                  <a:pt x="3761" y="344946"/>
                </a:lnTo>
                <a:lnTo>
                  <a:pt x="1262" y="398331"/>
                </a:lnTo>
                <a:lnTo>
                  <a:pt x="213" y="457985"/>
                </a:lnTo>
                <a:lnTo>
                  <a:pt x="0" y="523544"/>
                </a:lnTo>
                <a:lnTo>
                  <a:pt x="213" y="589106"/>
                </a:lnTo>
                <a:lnTo>
                  <a:pt x="1262" y="648761"/>
                </a:lnTo>
                <a:lnTo>
                  <a:pt x="3761" y="702146"/>
                </a:lnTo>
                <a:lnTo>
                  <a:pt x="8325" y="748899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6"/>
                </a:lnTo>
                <a:lnTo>
                  <a:pt x="103906" y="943185"/>
                </a:lnTo>
                <a:lnTo>
                  <a:pt x="140416" y="974770"/>
                </a:lnTo>
                <a:lnTo>
                  <a:pt x="181304" y="1000884"/>
                </a:lnTo>
                <a:lnTo>
                  <a:pt x="226024" y="1020984"/>
                </a:lnTo>
                <a:lnTo>
                  <a:pt x="301530" y="1039354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4"/>
                </a:lnTo>
                <a:lnTo>
                  <a:pt x="6440686" y="1031982"/>
                </a:lnTo>
                <a:lnTo>
                  <a:pt x="6520062" y="1000884"/>
                </a:lnTo>
                <a:lnTo>
                  <a:pt x="6560950" y="974770"/>
                </a:lnTo>
                <a:lnTo>
                  <a:pt x="6597460" y="943185"/>
                </a:lnTo>
                <a:lnTo>
                  <a:pt x="6629046" y="906676"/>
                </a:lnTo>
                <a:lnTo>
                  <a:pt x="6655162" y="865787"/>
                </a:lnTo>
                <a:lnTo>
                  <a:pt x="6675262" y="821064"/>
                </a:lnTo>
                <a:lnTo>
                  <a:pt x="6693041" y="748899"/>
                </a:lnTo>
                <a:lnTo>
                  <a:pt x="6697604" y="702146"/>
                </a:lnTo>
                <a:lnTo>
                  <a:pt x="6700104" y="648761"/>
                </a:lnTo>
                <a:lnTo>
                  <a:pt x="6701153" y="589106"/>
                </a:lnTo>
                <a:lnTo>
                  <a:pt x="6701366" y="523544"/>
                </a:lnTo>
                <a:lnTo>
                  <a:pt x="6701153" y="457985"/>
                </a:lnTo>
                <a:lnTo>
                  <a:pt x="6700104" y="398331"/>
                </a:lnTo>
                <a:lnTo>
                  <a:pt x="6697604" y="344946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4"/>
                </a:lnTo>
                <a:lnTo>
                  <a:pt x="6629046" y="140416"/>
                </a:lnTo>
                <a:lnTo>
                  <a:pt x="6597460" y="103906"/>
                </a:lnTo>
                <a:lnTo>
                  <a:pt x="6560950" y="72320"/>
                </a:lnTo>
                <a:lnTo>
                  <a:pt x="6520062" y="46204"/>
                </a:lnTo>
                <a:lnTo>
                  <a:pt x="6475342" y="26103"/>
                </a:lnTo>
                <a:lnTo>
                  <a:pt x="6399836" y="7734"/>
                </a:lnTo>
                <a:lnTo>
                  <a:pt x="6351906" y="3262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object 6"/>
          <p:cNvSpPr/>
          <p:nvPr/>
        </p:nvSpPr>
        <p:spPr>
          <a:xfrm>
            <a:off x="8448055" y="3672824"/>
            <a:ext cx="3327510" cy="587436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2"/>
                </a:lnTo>
                <a:lnTo>
                  <a:pt x="301530" y="7734"/>
                </a:lnTo>
                <a:lnTo>
                  <a:pt x="260679" y="15106"/>
                </a:lnTo>
                <a:lnTo>
                  <a:pt x="181304" y="46204"/>
                </a:lnTo>
                <a:lnTo>
                  <a:pt x="140416" y="72320"/>
                </a:lnTo>
                <a:lnTo>
                  <a:pt x="103906" y="103906"/>
                </a:lnTo>
                <a:lnTo>
                  <a:pt x="72320" y="140416"/>
                </a:lnTo>
                <a:lnTo>
                  <a:pt x="46204" y="181304"/>
                </a:lnTo>
                <a:lnTo>
                  <a:pt x="26103" y="226024"/>
                </a:lnTo>
                <a:lnTo>
                  <a:pt x="8325" y="298191"/>
                </a:lnTo>
                <a:lnTo>
                  <a:pt x="3761" y="344946"/>
                </a:lnTo>
                <a:lnTo>
                  <a:pt x="1262" y="398331"/>
                </a:lnTo>
                <a:lnTo>
                  <a:pt x="213" y="457985"/>
                </a:lnTo>
                <a:lnTo>
                  <a:pt x="0" y="523544"/>
                </a:lnTo>
                <a:lnTo>
                  <a:pt x="213" y="589106"/>
                </a:lnTo>
                <a:lnTo>
                  <a:pt x="1262" y="648761"/>
                </a:lnTo>
                <a:lnTo>
                  <a:pt x="3761" y="702146"/>
                </a:lnTo>
                <a:lnTo>
                  <a:pt x="8325" y="748899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6"/>
                </a:lnTo>
                <a:lnTo>
                  <a:pt x="103906" y="943185"/>
                </a:lnTo>
                <a:lnTo>
                  <a:pt x="140416" y="974770"/>
                </a:lnTo>
                <a:lnTo>
                  <a:pt x="181304" y="1000884"/>
                </a:lnTo>
                <a:lnTo>
                  <a:pt x="226024" y="1020984"/>
                </a:lnTo>
                <a:lnTo>
                  <a:pt x="301530" y="1039354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4"/>
                </a:lnTo>
                <a:lnTo>
                  <a:pt x="6440686" y="1031982"/>
                </a:lnTo>
                <a:lnTo>
                  <a:pt x="6520062" y="1000884"/>
                </a:lnTo>
                <a:lnTo>
                  <a:pt x="6560950" y="974770"/>
                </a:lnTo>
                <a:lnTo>
                  <a:pt x="6597460" y="943185"/>
                </a:lnTo>
                <a:lnTo>
                  <a:pt x="6629046" y="906676"/>
                </a:lnTo>
                <a:lnTo>
                  <a:pt x="6655162" y="865787"/>
                </a:lnTo>
                <a:lnTo>
                  <a:pt x="6675262" y="821064"/>
                </a:lnTo>
                <a:lnTo>
                  <a:pt x="6693041" y="748899"/>
                </a:lnTo>
                <a:lnTo>
                  <a:pt x="6697604" y="702146"/>
                </a:lnTo>
                <a:lnTo>
                  <a:pt x="6700104" y="648761"/>
                </a:lnTo>
                <a:lnTo>
                  <a:pt x="6701153" y="589106"/>
                </a:lnTo>
                <a:lnTo>
                  <a:pt x="6701366" y="523544"/>
                </a:lnTo>
                <a:lnTo>
                  <a:pt x="6701153" y="457985"/>
                </a:lnTo>
                <a:lnTo>
                  <a:pt x="6700104" y="398331"/>
                </a:lnTo>
                <a:lnTo>
                  <a:pt x="6697604" y="344946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4"/>
                </a:lnTo>
                <a:lnTo>
                  <a:pt x="6629046" y="140416"/>
                </a:lnTo>
                <a:lnTo>
                  <a:pt x="6597460" y="103906"/>
                </a:lnTo>
                <a:lnTo>
                  <a:pt x="6560950" y="72320"/>
                </a:lnTo>
                <a:lnTo>
                  <a:pt x="6520062" y="46204"/>
                </a:lnTo>
                <a:lnTo>
                  <a:pt x="6475342" y="26103"/>
                </a:lnTo>
                <a:lnTo>
                  <a:pt x="6399836" y="7734"/>
                </a:lnTo>
                <a:lnTo>
                  <a:pt x="6351906" y="3262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8" name="object 6"/>
          <p:cNvSpPr/>
          <p:nvPr/>
        </p:nvSpPr>
        <p:spPr>
          <a:xfrm>
            <a:off x="8448063" y="4437977"/>
            <a:ext cx="3327510" cy="587436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2"/>
                </a:lnTo>
                <a:lnTo>
                  <a:pt x="301530" y="7734"/>
                </a:lnTo>
                <a:lnTo>
                  <a:pt x="260679" y="15106"/>
                </a:lnTo>
                <a:lnTo>
                  <a:pt x="181304" y="46204"/>
                </a:lnTo>
                <a:lnTo>
                  <a:pt x="140416" y="72320"/>
                </a:lnTo>
                <a:lnTo>
                  <a:pt x="103906" y="103906"/>
                </a:lnTo>
                <a:lnTo>
                  <a:pt x="72320" y="140416"/>
                </a:lnTo>
                <a:lnTo>
                  <a:pt x="46204" y="181304"/>
                </a:lnTo>
                <a:lnTo>
                  <a:pt x="26103" y="226024"/>
                </a:lnTo>
                <a:lnTo>
                  <a:pt x="8325" y="298191"/>
                </a:lnTo>
                <a:lnTo>
                  <a:pt x="3761" y="344946"/>
                </a:lnTo>
                <a:lnTo>
                  <a:pt x="1262" y="398331"/>
                </a:lnTo>
                <a:lnTo>
                  <a:pt x="213" y="457985"/>
                </a:lnTo>
                <a:lnTo>
                  <a:pt x="0" y="523544"/>
                </a:lnTo>
                <a:lnTo>
                  <a:pt x="213" y="589106"/>
                </a:lnTo>
                <a:lnTo>
                  <a:pt x="1262" y="648761"/>
                </a:lnTo>
                <a:lnTo>
                  <a:pt x="3761" y="702146"/>
                </a:lnTo>
                <a:lnTo>
                  <a:pt x="8325" y="748899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6"/>
                </a:lnTo>
                <a:lnTo>
                  <a:pt x="103906" y="943185"/>
                </a:lnTo>
                <a:lnTo>
                  <a:pt x="140416" y="974770"/>
                </a:lnTo>
                <a:lnTo>
                  <a:pt x="181304" y="1000884"/>
                </a:lnTo>
                <a:lnTo>
                  <a:pt x="226024" y="1020984"/>
                </a:lnTo>
                <a:lnTo>
                  <a:pt x="301530" y="1039354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4"/>
                </a:lnTo>
                <a:lnTo>
                  <a:pt x="6440686" y="1031982"/>
                </a:lnTo>
                <a:lnTo>
                  <a:pt x="6520062" y="1000884"/>
                </a:lnTo>
                <a:lnTo>
                  <a:pt x="6560950" y="974770"/>
                </a:lnTo>
                <a:lnTo>
                  <a:pt x="6597460" y="943185"/>
                </a:lnTo>
                <a:lnTo>
                  <a:pt x="6629046" y="906676"/>
                </a:lnTo>
                <a:lnTo>
                  <a:pt x="6655162" y="865787"/>
                </a:lnTo>
                <a:lnTo>
                  <a:pt x="6675262" y="821064"/>
                </a:lnTo>
                <a:lnTo>
                  <a:pt x="6693041" y="748899"/>
                </a:lnTo>
                <a:lnTo>
                  <a:pt x="6697604" y="702146"/>
                </a:lnTo>
                <a:lnTo>
                  <a:pt x="6700104" y="648761"/>
                </a:lnTo>
                <a:lnTo>
                  <a:pt x="6701153" y="589106"/>
                </a:lnTo>
                <a:lnTo>
                  <a:pt x="6701366" y="523544"/>
                </a:lnTo>
                <a:lnTo>
                  <a:pt x="6701153" y="457985"/>
                </a:lnTo>
                <a:lnTo>
                  <a:pt x="6700104" y="398331"/>
                </a:lnTo>
                <a:lnTo>
                  <a:pt x="6697604" y="344946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4"/>
                </a:lnTo>
                <a:lnTo>
                  <a:pt x="6629046" y="140416"/>
                </a:lnTo>
                <a:lnTo>
                  <a:pt x="6597460" y="103906"/>
                </a:lnTo>
                <a:lnTo>
                  <a:pt x="6560950" y="72320"/>
                </a:lnTo>
                <a:lnTo>
                  <a:pt x="6520062" y="46204"/>
                </a:lnTo>
                <a:lnTo>
                  <a:pt x="6475342" y="26103"/>
                </a:lnTo>
                <a:lnTo>
                  <a:pt x="6399836" y="7734"/>
                </a:lnTo>
                <a:lnTo>
                  <a:pt x="6351906" y="3262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9" name="object 6"/>
          <p:cNvSpPr/>
          <p:nvPr/>
        </p:nvSpPr>
        <p:spPr>
          <a:xfrm>
            <a:off x="8448052" y="5227488"/>
            <a:ext cx="3327510" cy="587436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2"/>
                </a:lnTo>
                <a:lnTo>
                  <a:pt x="301530" y="7734"/>
                </a:lnTo>
                <a:lnTo>
                  <a:pt x="260679" y="15106"/>
                </a:lnTo>
                <a:lnTo>
                  <a:pt x="181304" y="46204"/>
                </a:lnTo>
                <a:lnTo>
                  <a:pt x="140416" y="72320"/>
                </a:lnTo>
                <a:lnTo>
                  <a:pt x="103906" y="103906"/>
                </a:lnTo>
                <a:lnTo>
                  <a:pt x="72320" y="140416"/>
                </a:lnTo>
                <a:lnTo>
                  <a:pt x="46204" y="181304"/>
                </a:lnTo>
                <a:lnTo>
                  <a:pt x="26103" y="226024"/>
                </a:lnTo>
                <a:lnTo>
                  <a:pt x="8325" y="298191"/>
                </a:lnTo>
                <a:lnTo>
                  <a:pt x="3761" y="344946"/>
                </a:lnTo>
                <a:lnTo>
                  <a:pt x="1262" y="398331"/>
                </a:lnTo>
                <a:lnTo>
                  <a:pt x="213" y="457985"/>
                </a:lnTo>
                <a:lnTo>
                  <a:pt x="0" y="523544"/>
                </a:lnTo>
                <a:lnTo>
                  <a:pt x="213" y="589106"/>
                </a:lnTo>
                <a:lnTo>
                  <a:pt x="1262" y="648761"/>
                </a:lnTo>
                <a:lnTo>
                  <a:pt x="3761" y="702146"/>
                </a:lnTo>
                <a:lnTo>
                  <a:pt x="8325" y="748899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6"/>
                </a:lnTo>
                <a:lnTo>
                  <a:pt x="103906" y="943185"/>
                </a:lnTo>
                <a:lnTo>
                  <a:pt x="140416" y="974770"/>
                </a:lnTo>
                <a:lnTo>
                  <a:pt x="181304" y="1000884"/>
                </a:lnTo>
                <a:lnTo>
                  <a:pt x="226024" y="1020984"/>
                </a:lnTo>
                <a:lnTo>
                  <a:pt x="301530" y="1039354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4"/>
                </a:lnTo>
                <a:lnTo>
                  <a:pt x="6440686" y="1031982"/>
                </a:lnTo>
                <a:lnTo>
                  <a:pt x="6520062" y="1000884"/>
                </a:lnTo>
                <a:lnTo>
                  <a:pt x="6560950" y="974770"/>
                </a:lnTo>
                <a:lnTo>
                  <a:pt x="6597460" y="943185"/>
                </a:lnTo>
                <a:lnTo>
                  <a:pt x="6629046" y="906676"/>
                </a:lnTo>
                <a:lnTo>
                  <a:pt x="6655162" y="865787"/>
                </a:lnTo>
                <a:lnTo>
                  <a:pt x="6675262" y="821064"/>
                </a:lnTo>
                <a:lnTo>
                  <a:pt x="6693041" y="748899"/>
                </a:lnTo>
                <a:lnTo>
                  <a:pt x="6697604" y="702146"/>
                </a:lnTo>
                <a:lnTo>
                  <a:pt x="6700104" y="648761"/>
                </a:lnTo>
                <a:lnTo>
                  <a:pt x="6701153" y="589106"/>
                </a:lnTo>
                <a:lnTo>
                  <a:pt x="6701366" y="523544"/>
                </a:lnTo>
                <a:lnTo>
                  <a:pt x="6701153" y="457985"/>
                </a:lnTo>
                <a:lnTo>
                  <a:pt x="6700104" y="398331"/>
                </a:lnTo>
                <a:lnTo>
                  <a:pt x="6697604" y="344946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4"/>
                </a:lnTo>
                <a:lnTo>
                  <a:pt x="6629046" y="140416"/>
                </a:lnTo>
                <a:lnTo>
                  <a:pt x="6597460" y="103906"/>
                </a:lnTo>
                <a:lnTo>
                  <a:pt x="6560950" y="72320"/>
                </a:lnTo>
                <a:lnTo>
                  <a:pt x="6520062" y="46204"/>
                </a:lnTo>
                <a:lnTo>
                  <a:pt x="6475342" y="26103"/>
                </a:lnTo>
                <a:lnTo>
                  <a:pt x="6399836" y="7734"/>
                </a:lnTo>
                <a:lnTo>
                  <a:pt x="6351906" y="3262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0" name="object 6"/>
          <p:cNvSpPr/>
          <p:nvPr/>
        </p:nvSpPr>
        <p:spPr>
          <a:xfrm>
            <a:off x="8448054" y="2118160"/>
            <a:ext cx="3327510" cy="587436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2"/>
                </a:lnTo>
                <a:lnTo>
                  <a:pt x="301530" y="7734"/>
                </a:lnTo>
                <a:lnTo>
                  <a:pt x="260679" y="15106"/>
                </a:lnTo>
                <a:lnTo>
                  <a:pt x="181304" y="46204"/>
                </a:lnTo>
                <a:lnTo>
                  <a:pt x="140416" y="72320"/>
                </a:lnTo>
                <a:lnTo>
                  <a:pt x="103906" y="103906"/>
                </a:lnTo>
                <a:lnTo>
                  <a:pt x="72320" y="140416"/>
                </a:lnTo>
                <a:lnTo>
                  <a:pt x="46204" y="181304"/>
                </a:lnTo>
                <a:lnTo>
                  <a:pt x="26103" y="226024"/>
                </a:lnTo>
                <a:lnTo>
                  <a:pt x="8325" y="298191"/>
                </a:lnTo>
                <a:lnTo>
                  <a:pt x="3761" y="344946"/>
                </a:lnTo>
                <a:lnTo>
                  <a:pt x="1262" y="398331"/>
                </a:lnTo>
                <a:lnTo>
                  <a:pt x="213" y="457985"/>
                </a:lnTo>
                <a:lnTo>
                  <a:pt x="0" y="523544"/>
                </a:lnTo>
                <a:lnTo>
                  <a:pt x="213" y="589106"/>
                </a:lnTo>
                <a:lnTo>
                  <a:pt x="1262" y="648761"/>
                </a:lnTo>
                <a:lnTo>
                  <a:pt x="3761" y="702146"/>
                </a:lnTo>
                <a:lnTo>
                  <a:pt x="8325" y="748899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6"/>
                </a:lnTo>
                <a:lnTo>
                  <a:pt x="103906" y="943185"/>
                </a:lnTo>
                <a:lnTo>
                  <a:pt x="140416" y="974770"/>
                </a:lnTo>
                <a:lnTo>
                  <a:pt x="181304" y="1000884"/>
                </a:lnTo>
                <a:lnTo>
                  <a:pt x="226024" y="1020984"/>
                </a:lnTo>
                <a:lnTo>
                  <a:pt x="301530" y="1039354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4"/>
                </a:lnTo>
                <a:lnTo>
                  <a:pt x="6440686" y="1031982"/>
                </a:lnTo>
                <a:lnTo>
                  <a:pt x="6520062" y="1000884"/>
                </a:lnTo>
                <a:lnTo>
                  <a:pt x="6560950" y="974770"/>
                </a:lnTo>
                <a:lnTo>
                  <a:pt x="6597460" y="943185"/>
                </a:lnTo>
                <a:lnTo>
                  <a:pt x="6629046" y="906676"/>
                </a:lnTo>
                <a:lnTo>
                  <a:pt x="6655162" y="865787"/>
                </a:lnTo>
                <a:lnTo>
                  <a:pt x="6675262" y="821064"/>
                </a:lnTo>
                <a:lnTo>
                  <a:pt x="6693041" y="748899"/>
                </a:lnTo>
                <a:lnTo>
                  <a:pt x="6697604" y="702146"/>
                </a:lnTo>
                <a:lnTo>
                  <a:pt x="6700104" y="648761"/>
                </a:lnTo>
                <a:lnTo>
                  <a:pt x="6701153" y="589106"/>
                </a:lnTo>
                <a:lnTo>
                  <a:pt x="6701366" y="523544"/>
                </a:lnTo>
                <a:lnTo>
                  <a:pt x="6701153" y="457985"/>
                </a:lnTo>
                <a:lnTo>
                  <a:pt x="6700104" y="398331"/>
                </a:lnTo>
                <a:lnTo>
                  <a:pt x="6697604" y="344946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4"/>
                </a:lnTo>
                <a:lnTo>
                  <a:pt x="6629046" y="140416"/>
                </a:lnTo>
                <a:lnTo>
                  <a:pt x="6597460" y="103906"/>
                </a:lnTo>
                <a:lnTo>
                  <a:pt x="6560950" y="72320"/>
                </a:lnTo>
                <a:lnTo>
                  <a:pt x="6520062" y="46204"/>
                </a:lnTo>
                <a:lnTo>
                  <a:pt x="6475342" y="26103"/>
                </a:lnTo>
                <a:lnTo>
                  <a:pt x="6399836" y="7734"/>
                </a:lnTo>
                <a:lnTo>
                  <a:pt x="6351906" y="3262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1" name="Right Arrow 60"/>
          <p:cNvSpPr/>
          <p:nvPr/>
        </p:nvSpPr>
        <p:spPr>
          <a:xfrm rot="5400000">
            <a:off x="10008398" y="3988111"/>
            <a:ext cx="168730" cy="713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rot="5400000">
            <a:off x="10027442" y="3224612"/>
            <a:ext cx="168730" cy="713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 rot="5400000">
            <a:off x="9990771" y="2433447"/>
            <a:ext cx="168730" cy="713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rot="5400000">
            <a:off x="10027442" y="1664275"/>
            <a:ext cx="168730" cy="713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5400000">
            <a:off x="9990771" y="4762251"/>
            <a:ext cx="168730" cy="713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8618704" y="1426722"/>
            <a:ext cx="2975350" cy="506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055" marR="3081" indent="-171739" algn="ctr">
              <a:lnSpc>
                <a:spcPct val="112200"/>
              </a:lnSpc>
              <a:spcBef>
                <a:spcPts val="58"/>
              </a:spcBef>
            </a:pPr>
            <a:r>
              <a:rPr lang="en-US" sz="1200" spc="61" dirty="0">
                <a:latin typeface="Abadi" panose="020B0604020104020204"/>
                <a:cs typeface="Arial"/>
              </a:rPr>
              <a:t>Perform</a:t>
            </a:r>
            <a:r>
              <a:rPr lang="en-US" sz="1200" spc="-42" dirty="0">
                <a:latin typeface="Abadi" panose="020B0604020104020204"/>
                <a:cs typeface="Arial"/>
              </a:rPr>
              <a:t> </a:t>
            </a:r>
            <a:r>
              <a:rPr lang="en-US" sz="1200" spc="76" dirty="0">
                <a:latin typeface="Abadi" panose="020B0604020104020204"/>
                <a:cs typeface="Arial"/>
              </a:rPr>
              <a:t>exploratory</a:t>
            </a:r>
            <a:r>
              <a:rPr lang="en-US" sz="1200" spc="-39" dirty="0">
                <a:latin typeface="Abadi" panose="020B0604020104020204"/>
                <a:cs typeface="Arial"/>
              </a:rPr>
              <a:t> </a:t>
            </a:r>
            <a:r>
              <a:rPr lang="en-US" sz="1200" spc="30" dirty="0">
                <a:latin typeface="Abadi" panose="020B0604020104020204"/>
                <a:cs typeface="Arial"/>
              </a:rPr>
              <a:t>Data</a:t>
            </a:r>
            <a:r>
              <a:rPr lang="en-US" sz="1200" spc="-39" dirty="0">
                <a:latin typeface="Abadi" panose="020B0604020104020204"/>
                <a:cs typeface="Arial"/>
              </a:rPr>
              <a:t> </a:t>
            </a:r>
            <a:r>
              <a:rPr lang="en-US" sz="1200" spc="36" dirty="0">
                <a:latin typeface="Abadi" panose="020B0604020104020204"/>
                <a:cs typeface="Arial"/>
              </a:rPr>
              <a:t>Analysis </a:t>
            </a:r>
            <a:r>
              <a:rPr lang="en-US" sz="1200" spc="64" dirty="0">
                <a:latin typeface="Abadi" panose="020B0604020104020204"/>
                <a:cs typeface="Arial"/>
              </a:rPr>
              <a:t>and</a:t>
            </a:r>
            <a:r>
              <a:rPr lang="en-US" sz="1200" spc="-49" dirty="0">
                <a:latin typeface="Abadi" panose="020B0604020104020204"/>
                <a:cs typeface="Arial"/>
              </a:rPr>
              <a:t> </a:t>
            </a:r>
            <a:r>
              <a:rPr lang="en-US" sz="1200" spc="88" dirty="0">
                <a:latin typeface="Abadi" panose="020B0604020104020204"/>
                <a:cs typeface="Arial"/>
              </a:rPr>
              <a:t>determine</a:t>
            </a:r>
            <a:r>
              <a:rPr lang="en-US" sz="1200" spc="-49" dirty="0">
                <a:latin typeface="Abadi" panose="020B0604020104020204"/>
                <a:cs typeface="Arial"/>
              </a:rPr>
              <a:t> </a:t>
            </a:r>
            <a:r>
              <a:rPr lang="en-US" sz="1200" spc="52" dirty="0">
                <a:latin typeface="Abadi" panose="020B0604020104020204"/>
                <a:cs typeface="Arial"/>
              </a:rPr>
              <a:t>Training</a:t>
            </a:r>
            <a:r>
              <a:rPr lang="en-US" sz="1200" spc="-49" dirty="0">
                <a:latin typeface="Abadi" panose="020B0604020104020204"/>
                <a:cs typeface="Arial"/>
              </a:rPr>
              <a:t> </a:t>
            </a:r>
            <a:r>
              <a:rPr lang="en-US" sz="1200" spc="30" dirty="0">
                <a:latin typeface="Abadi" panose="020B0604020104020204"/>
                <a:cs typeface="Arial"/>
              </a:rPr>
              <a:t>Labels</a:t>
            </a:r>
            <a:endParaRPr lang="en-US" sz="1200" dirty="0">
              <a:latin typeface="Abadi" panose="020B0604020104020204"/>
              <a:cs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448051" y="2170710"/>
            <a:ext cx="2975350" cy="506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9463" marR="194842" algn="ctr">
              <a:lnSpc>
                <a:spcPct val="112200"/>
              </a:lnSpc>
              <a:spcBef>
                <a:spcPts val="58"/>
              </a:spcBef>
            </a:pPr>
            <a:r>
              <a:rPr lang="en-US" sz="1200" spc="61" dirty="0">
                <a:latin typeface="Abadi"/>
                <a:cs typeface="Arial"/>
              </a:rPr>
              <a:t>Calculate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88" dirty="0">
                <a:latin typeface="Abadi"/>
                <a:cs typeface="Arial"/>
              </a:rPr>
              <a:t>the</a:t>
            </a:r>
            <a:r>
              <a:rPr lang="en-US" sz="1200" spc="-49" dirty="0">
                <a:latin typeface="Abadi"/>
                <a:cs typeface="Arial"/>
              </a:rPr>
              <a:t> </a:t>
            </a:r>
            <a:r>
              <a:rPr lang="en-US" sz="1200" spc="91" dirty="0">
                <a:latin typeface="Abadi"/>
                <a:cs typeface="Arial"/>
              </a:rPr>
              <a:t>number</a:t>
            </a:r>
            <a:r>
              <a:rPr lang="en-US" sz="1200" spc="-49" dirty="0">
                <a:latin typeface="Abadi"/>
                <a:cs typeface="Arial"/>
              </a:rPr>
              <a:t> </a:t>
            </a:r>
            <a:r>
              <a:rPr lang="en-US" sz="1200" spc="103" dirty="0">
                <a:latin typeface="Abadi"/>
                <a:cs typeface="Arial"/>
              </a:rPr>
              <a:t>of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52" dirty="0">
                <a:latin typeface="Abadi"/>
                <a:cs typeface="Arial"/>
              </a:rPr>
              <a:t>launches </a:t>
            </a:r>
            <a:r>
              <a:rPr lang="en-US" sz="1200" spc="82" dirty="0">
                <a:latin typeface="Abadi"/>
                <a:cs typeface="Arial"/>
              </a:rPr>
              <a:t>on</a:t>
            </a:r>
            <a:r>
              <a:rPr lang="en-US" sz="1200" spc="-55" dirty="0">
                <a:latin typeface="Abadi"/>
                <a:cs typeface="Arial"/>
              </a:rPr>
              <a:t> </a:t>
            </a:r>
            <a:r>
              <a:rPr lang="en-US" sz="1200" spc="58" dirty="0">
                <a:latin typeface="Abadi"/>
                <a:cs typeface="Arial"/>
              </a:rPr>
              <a:t>each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49" dirty="0">
                <a:latin typeface="Abadi"/>
                <a:cs typeface="Arial"/>
              </a:rPr>
              <a:t>site</a:t>
            </a:r>
            <a:endParaRPr lang="en-US" sz="1200" dirty="0">
              <a:latin typeface="Abadi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587461" y="3616038"/>
            <a:ext cx="2975350" cy="712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2147" marR="3081" indent="-184831" algn="ctr">
              <a:lnSpc>
                <a:spcPct val="112200"/>
              </a:lnSpc>
              <a:spcBef>
                <a:spcPts val="1689"/>
              </a:spcBef>
            </a:pPr>
            <a:r>
              <a:rPr lang="en-US" sz="1200" spc="61" dirty="0">
                <a:latin typeface="Abadi"/>
                <a:cs typeface="Arial"/>
              </a:rPr>
              <a:t>Calculate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88" dirty="0">
                <a:latin typeface="Abadi"/>
                <a:cs typeface="Arial"/>
              </a:rPr>
              <a:t>the</a:t>
            </a:r>
            <a:r>
              <a:rPr lang="en-US" sz="1200" spc="-49" dirty="0">
                <a:latin typeface="Abadi"/>
                <a:cs typeface="Arial"/>
              </a:rPr>
              <a:t> </a:t>
            </a:r>
            <a:r>
              <a:rPr lang="en-US" sz="1200" spc="91" dirty="0">
                <a:latin typeface="Abadi"/>
                <a:cs typeface="Arial"/>
              </a:rPr>
              <a:t>number</a:t>
            </a:r>
            <a:r>
              <a:rPr lang="en-US" sz="1200" spc="-49" dirty="0">
                <a:latin typeface="Abadi"/>
                <a:cs typeface="Arial"/>
              </a:rPr>
              <a:t> </a:t>
            </a:r>
            <a:r>
              <a:rPr lang="en-US" sz="1200" spc="64" dirty="0" smtClean="0">
                <a:latin typeface="Abadi"/>
                <a:cs typeface="Arial"/>
              </a:rPr>
              <a:t>and</a:t>
            </a:r>
            <a:r>
              <a:rPr lang="en-US" sz="1200" spc="-49" dirty="0" smtClean="0">
                <a:latin typeface="Abadi"/>
                <a:cs typeface="Arial"/>
              </a:rPr>
              <a:t> </a:t>
            </a:r>
            <a:r>
              <a:rPr lang="en-US" sz="1200" spc="79" dirty="0" smtClean="0">
                <a:latin typeface="Abadi"/>
                <a:cs typeface="Arial"/>
              </a:rPr>
              <a:t>occurrence </a:t>
            </a:r>
            <a:r>
              <a:rPr lang="en-US" sz="1200" spc="103" dirty="0">
                <a:latin typeface="Abadi"/>
                <a:cs typeface="Arial"/>
              </a:rPr>
              <a:t>of</a:t>
            </a:r>
            <a:r>
              <a:rPr lang="en-US" sz="1200" spc="-55" dirty="0">
                <a:latin typeface="Abadi"/>
                <a:cs typeface="Arial"/>
              </a:rPr>
              <a:t> </a:t>
            </a:r>
            <a:r>
              <a:rPr lang="en-US" sz="1200" spc="64" dirty="0">
                <a:latin typeface="Abadi"/>
                <a:cs typeface="Arial"/>
              </a:rPr>
              <a:t>mission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97" dirty="0">
                <a:latin typeface="Abadi"/>
                <a:cs typeface="Arial"/>
              </a:rPr>
              <a:t>outcome</a:t>
            </a:r>
            <a:r>
              <a:rPr lang="en-US" sz="1200" spc="-55" dirty="0">
                <a:latin typeface="Abadi"/>
                <a:cs typeface="Arial"/>
              </a:rPr>
              <a:t> </a:t>
            </a:r>
            <a:r>
              <a:rPr lang="en-US" sz="1200" spc="85" dirty="0">
                <a:latin typeface="Abadi"/>
                <a:cs typeface="Arial"/>
              </a:rPr>
              <a:t>per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103" dirty="0">
                <a:latin typeface="Abadi"/>
                <a:cs typeface="Arial"/>
              </a:rPr>
              <a:t>orbit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85" dirty="0">
                <a:latin typeface="Abadi"/>
                <a:cs typeface="Arial"/>
              </a:rPr>
              <a:t>type</a:t>
            </a:r>
            <a:endParaRPr lang="en-US" sz="1200" dirty="0">
              <a:latin typeface="Abadi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587461" y="4483500"/>
            <a:ext cx="2975350" cy="506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701" marR="3081" algn="ctr">
              <a:lnSpc>
                <a:spcPct val="112200"/>
              </a:lnSpc>
              <a:spcBef>
                <a:spcPts val="58"/>
              </a:spcBef>
            </a:pPr>
            <a:r>
              <a:rPr lang="en-US" sz="1200" spc="52" dirty="0">
                <a:latin typeface="Abadi"/>
                <a:cs typeface="Arial"/>
              </a:rPr>
              <a:t>Create</a:t>
            </a:r>
            <a:r>
              <a:rPr lang="en-US" sz="1200" spc="-55" dirty="0">
                <a:latin typeface="Abadi"/>
                <a:cs typeface="Arial"/>
              </a:rPr>
              <a:t> </a:t>
            </a:r>
            <a:r>
              <a:rPr lang="en-US" sz="1200" dirty="0">
                <a:latin typeface="Abadi"/>
                <a:cs typeface="Arial"/>
              </a:rPr>
              <a:t>a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82" dirty="0">
                <a:latin typeface="Abadi"/>
                <a:cs typeface="Arial"/>
              </a:rPr>
              <a:t>landing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97" dirty="0">
                <a:latin typeface="Abadi"/>
                <a:cs typeface="Arial"/>
              </a:rPr>
              <a:t>outcome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55" dirty="0">
                <a:latin typeface="Abadi"/>
                <a:cs typeface="Arial"/>
              </a:rPr>
              <a:t>label </a:t>
            </a:r>
            <a:r>
              <a:rPr lang="en-US" sz="1200" spc="106" dirty="0">
                <a:latin typeface="Abadi"/>
                <a:cs typeface="Arial"/>
              </a:rPr>
              <a:t>from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94" dirty="0">
                <a:latin typeface="Abadi"/>
                <a:cs typeface="Arial"/>
              </a:rPr>
              <a:t>Outcome</a:t>
            </a:r>
            <a:r>
              <a:rPr lang="en-US" sz="1200" spc="-49" dirty="0">
                <a:latin typeface="Abadi"/>
                <a:cs typeface="Arial"/>
              </a:rPr>
              <a:t> </a:t>
            </a:r>
            <a:r>
              <a:rPr lang="en-US" sz="1200" spc="88" dirty="0">
                <a:latin typeface="Abadi"/>
                <a:cs typeface="Arial"/>
              </a:rPr>
              <a:t>column</a:t>
            </a:r>
            <a:endParaRPr lang="en-US" sz="1200" dirty="0">
              <a:latin typeface="Abadi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618704" y="5336540"/>
            <a:ext cx="2975350" cy="506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4527" marR="579906" algn="ctr">
              <a:lnSpc>
                <a:spcPct val="112200"/>
              </a:lnSpc>
              <a:spcBef>
                <a:spcPts val="1686"/>
              </a:spcBef>
            </a:pPr>
            <a:r>
              <a:rPr lang="en-US" sz="1200" spc="76" dirty="0">
                <a:latin typeface="Abadi"/>
                <a:cs typeface="Arial"/>
              </a:rPr>
              <a:t>Exporting</a:t>
            </a:r>
            <a:r>
              <a:rPr lang="en-US" sz="1200" spc="-45" dirty="0">
                <a:latin typeface="Abadi"/>
                <a:cs typeface="Arial"/>
              </a:rPr>
              <a:t> </a:t>
            </a:r>
            <a:r>
              <a:rPr lang="en-US" sz="1200" spc="88" dirty="0">
                <a:latin typeface="Abadi"/>
                <a:cs typeface="Arial"/>
              </a:rPr>
              <a:t>the</a:t>
            </a:r>
            <a:r>
              <a:rPr lang="en-US" sz="1200" spc="-45" dirty="0">
                <a:latin typeface="Abadi"/>
                <a:cs typeface="Arial"/>
              </a:rPr>
              <a:t> </a:t>
            </a:r>
            <a:r>
              <a:rPr lang="en-US" sz="1200" spc="52" dirty="0">
                <a:latin typeface="Abadi"/>
                <a:cs typeface="Arial"/>
              </a:rPr>
              <a:t>data </a:t>
            </a:r>
            <a:r>
              <a:rPr lang="en-US" sz="1200" spc="109" dirty="0">
                <a:latin typeface="Abadi"/>
                <a:cs typeface="Arial"/>
              </a:rPr>
              <a:t>to</a:t>
            </a:r>
            <a:r>
              <a:rPr lang="en-US" sz="1200" spc="-55" dirty="0">
                <a:latin typeface="Abadi"/>
                <a:cs typeface="Arial"/>
              </a:rPr>
              <a:t> </a:t>
            </a:r>
            <a:r>
              <a:rPr lang="en-US" sz="1200" spc="-15" dirty="0">
                <a:latin typeface="Abadi"/>
                <a:cs typeface="Arial"/>
              </a:rPr>
              <a:t>CSV</a:t>
            </a:r>
            <a:endParaRPr lang="en-US" sz="1200" dirty="0">
              <a:latin typeface="Abadi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618704" y="2919849"/>
            <a:ext cx="2975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61" dirty="0">
                <a:latin typeface="Abadi"/>
                <a:cs typeface="Arial"/>
              </a:rPr>
              <a:t>Calculate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88" dirty="0">
                <a:latin typeface="Abadi"/>
                <a:cs typeface="Arial"/>
              </a:rPr>
              <a:t>the</a:t>
            </a:r>
            <a:r>
              <a:rPr lang="en-US" sz="1200" spc="-49" dirty="0">
                <a:latin typeface="Abadi"/>
                <a:cs typeface="Arial"/>
              </a:rPr>
              <a:t> </a:t>
            </a:r>
            <a:r>
              <a:rPr lang="en-US" sz="1200" spc="91" dirty="0">
                <a:latin typeface="Abadi"/>
                <a:cs typeface="Arial"/>
              </a:rPr>
              <a:t>number</a:t>
            </a:r>
            <a:r>
              <a:rPr lang="en-US" sz="1200" spc="-49" dirty="0">
                <a:latin typeface="Abadi"/>
                <a:cs typeface="Arial"/>
              </a:rPr>
              <a:t> </a:t>
            </a:r>
            <a:r>
              <a:rPr lang="en-US" sz="1200" spc="64" dirty="0">
                <a:latin typeface="Abadi"/>
                <a:cs typeface="Arial"/>
              </a:rPr>
              <a:t>and</a:t>
            </a:r>
            <a:r>
              <a:rPr lang="en-US" sz="1200" spc="-49" dirty="0">
                <a:latin typeface="Abadi"/>
                <a:cs typeface="Arial"/>
              </a:rPr>
              <a:t> </a:t>
            </a:r>
            <a:r>
              <a:rPr lang="en-US" sz="1200" spc="79" dirty="0">
                <a:latin typeface="Abadi"/>
                <a:cs typeface="Arial"/>
              </a:rPr>
              <a:t>occurrence </a:t>
            </a:r>
            <a:r>
              <a:rPr lang="en-US" sz="1200" spc="103" dirty="0">
                <a:latin typeface="Abadi"/>
                <a:cs typeface="Arial"/>
              </a:rPr>
              <a:t>of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58" dirty="0">
                <a:latin typeface="Abadi"/>
                <a:cs typeface="Arial"/>
              </a:rPr>
              <a:t>each</a:t>
            </a:r>
            <a:r>
              <a:rPr lang="en-US" sz="1200" spc="-52" dirty="0">
                <a:latin typeface="Abadi"/>
                <a:cs typeface="Arial"/>
              </a:rPr>
              <a:t> </a:t>
            </a:r>
            <a:r>
              <a:rPr lang="en-US" sz="1200" spc="97" dirty="0">
                <a:latin typeface="Abadi"/>
                <a:cs typeface="Arial"/>
              </a:rPr>
              <a:t>orbit</a:t>
            </a:r>
            <a:endParaRPr lang="en-US" sz="1200" dirty="0">
              <a:latin typeface="Abadi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7675" y="1337982"/>
            <a:ext cx="11363325" cy="416746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Summarize what charts were plotted and why you used those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</a:t>
            </a:r>
          </a:p>
          <a:p>
            <a:pPr marL="464772" marR="10397">
              <a:lnSpc>
                <a:spcPct val="110700"/>
              </a:lnSpc>
              <a:spcBef>
                <a:spcPts val="61"/>
              </a:spcBef>
            </a:pPr>
            <a:r>
              <a:rPr lang="en-US" sz="1800" spc="61" dirty="0">
                <a:latin typeface="Abadi" panose="020B0604020104020204"/>
                <a:cs typeface="Arial"/>
              </a:rPr>
              <a:t>Flight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spc="76" dirty="0">
                <a:latin typeface="Abadi" panose="020B0604020104020204"/>
                <a:cs typeface="Arial"/>
              </a:rPr>
              <a:t>Number</a:t>
            </a:r>
            <a:r>
              <a:rPr lang="en-US" sz="1800" spc="-9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vs.</a:t>
            </a:r>
            <a:r>
              <a:rPr lang="en-US" sz="1800" spc="-9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Payload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Mass,</a:t>
            </a:r>
            <a:r>
              <a:rPr lang="en-US" sz="1800" spc="-9" dirty="0">
                <a:latin typeface="Abadi" panose="020B0604020104020204"/>
                <a:cs typeface="Arial"/>
              </a:rPr>
              <a:t> </a:t>
            </a:r>
            <a:r>
              <a:rPr lang="en-US" sz="1800" spc="61" dirty="0">
                <a:latin typeface="Abadi" panose="020B0604020104020204"/>
                <a:cs typeface="Arial"/>
              </a:rPr>
              <a:t>Flight</a:t>
            </a:r>
            <a:r>
              <a:rPr lang="en-US" sz="1800" spc="-9" dirty="0">
                <a:latin typeface="Abadi" panose="020B0604020104020204"/>
                <a:cs typeface="Arial"/>
              </a:rPr>
              <a:t> </a:t>
            </a:r>
            <a:r>
              <a:rPr lang="en-US" sz="1800" spc="76" dirty="0">
                <a:latin typeface="Abadi" panose="020B0604020104020204"/>
                <a:cs typeface="Arial"/>
              </a:rPr>
              <a:t>Number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vs.</a:t>
            </a:r>
            <a:r>
              <a:rPr lang="en-US" sz="1800" spc="-9" dirty="0">
                <a:latin typeface="Abadi" panose="020B0604020104020204"/>
                <a:cs typeface="Arial"/>
              </a:rPr>
              <a:t> </a:t>
            </a:r>
            <a:r>
              <a:rPr lang="en-US" sz="1800" spc="45" dirty="0">
                <a:latin typeface="Abadi" panose="020B0604020104020204"/>
                <a:cs typeface="Arial"/>
              </a:rPr>
              <a:t>Launch</a:t>
            </a:r>
            <a:r>
              <a:rPr lang="en-US" sz="1800" spc="-9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Site,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Payload</a:t>
            </a:r>
            <a:r>
              <a:rPr lang="en-US" sz="1800" spc="-9" dirty="0">
                <a:latin typeface="Abadi" panose="020B0604020104020204"/>
                <a:cs typeface="Arial"/>
              </a:rPr>
              <a:t> </a:t>
            </a:r>
            <a:r>
              <a:rPr lang="en-US" sz="1800" spc="-12" dirty="0">
                <a:latin typeface="Abadi" panose="020B0604020104020204"/>
                <a:cs typeface="Arial"/>
              </a:rPr>
              <a:t>Mass </a:t>
            </a:r>
            <a:r>
              <a:rPr lang="en-US" sz="1800" dirty="0">
                <a:latin typeface="Abadi" panose="020B0604020104020204"/>
                <a:cs typeface="Arial"/>
              </a:rPr>
              <a:t>vs.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spc="45" dirty="0">
                <a:latin typeface="Abadi" panose="020B0604020104020204"/>
                <a:cs typeface="Arial"/>
              </a:rPr>
              <a:t>Launch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Site,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103" dirty="0">
                <a:latin typeface="Abadi" panose="020B0604020104020204"/>
                <a:cs typeface="Arial"/>
              </a:rPr>
              <a:t>Orbit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Type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vs.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spc="33" dirty="0">
                <a:latin typeface="Abadi" panose="020B0604020104020204"/>
                <a:cs typeface="Arial"/>
              </a:rPr>
              <a:t>Success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Rate,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61" dirty="0">
                <a:latin typeface="Abadi" panose="020B0604020104020204"/>
                <a:cs typeface="Arial"/>
              </a:rPr>
              <a:t>Flight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spc="76" dirty="0">
                <a:latin typeface="Abadi" panose="020B0604020104020204"/>
                <a:cs typeface="Arial"/>
              </a:rPr>
              <a:t>Number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vs.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spc="103" dirty="0">
                <a:latin typeface="Abadi" panose="020B0604020104020204"/>
                <a:cs typeface="Arial"/>
              </a:rPr>
              <a:t>Orbit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spc="-12" dirty="0">
                <a:latin typeface="Abadi" panose="020B0604020104020204"/>
                <a:cs typeface="Arial"/>
              </a:rPr>
              <a:t>Type, </a:t>
            </a:r>
            <a:r>
              <a:rPr lang="en-US" sz="1800" dirty="0">
                <a:latin typeface="Abadi" panose="020B0604020104020204"/>
                <a:cs typeface="Arial"/>
              </a:rPr>
              <a:t>Payload</a:t>
            </a:r>
            <a:r>
              <a:rPr lang="en-US" sz="1800" spc="-61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Mass</a:t>
            </a:r>
            <a:r>
              <a:rPr lang="en-US" sz="1800" spc="-58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vs</a:t>
            </a:r>
            <a:r>
              <a:rPr lang="en-US" sz="1800" spc="-58" dirty="0">
                <a:latin typeface="Abadi" panose="020B0604020104020204"/>
                <a:cs typeface="Arial"/>
              </a:rPr>
              <a:t> </a:t>
            </a:r>
            <a:r>
              <a:rPr lang="en-US" sz="1800" spc="103" dirty="0">
                <a:latin typeface="Abadi" panose="020B0604020104020204"/>
                <a:cs typeface="Arial"/>
              </a:rPr>
              <a:t>Orbit</a:t>
            </a:r>
            <a:r>
              <a:rPr lang="en-US" sz="1800" spc="-58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Type</a:t>
            </a:r>
            <a:r>
              <a:rPr lang="en-US" sz="1800" spc="-58" dirty="0">
                <a:latin typeface="Abadi" panose="020B0604020104020204"/>
                <a:cs typeface="Arial"/>
              </a:rPr>
              <a:t> </a:t>
            </a:r>
            <a:r>
              <a:rPr lang="en-US" sz="1800" spc="61" dirty="0">
                <a:latin typeface="Abadi" panose="020B0604020104020204"/>
                <a:cs typeface="Arial"/>
              </a:rPr>
              <a:t>and</a:t>
            </a:r>
            <a:r>
              <a:rPr lang="en-US" sz="1800" spc="-58" dirty="0">
                <a:latin typeface="Abadi" panose="020B0604020104020204"/>
                <a:cs typeface="Arial"/>
              </a:rPr>
              <a:t> </a:t>
            </a:r>
            <a:r>
              <a:rPr lang="en-US" sz="1800" spc="33" dirty="0">
                <a:latin typeface="Abadi" panose="020B0604020104020204"/>
                <a:cs typeface="Arial"/>
              </a:rPr>
              <a:t>Success</a:t>
            </a:r>
            <a:r>
              <a:rPr lang="en-US" sz="1800" spc="-58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Rate</a:t>
            </a:r>
            <a:r>
              <a:rPr lang="en-US" sz="1800" spc="-58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Yearly</a:t>
            </a:r>
            <a:r>
              <a:rPr lang="en-US" sz="1800" spc="-58" dirty="0">
                <a:latin typeface="Abadi" panose="020B0604020104020204"/>
                <a:cs typeface="Arial"/>
              </a:rPr>
              <a:t> </a:t>
            </a:r>
            <a:r>
              <a:rPr lang="en-US" sz="1800" spc="-6" dirty="0">
                <a:latin typeface="Abadi" panose="020B0604020104020204"/>
                <a:cs typeface="Arial"/>
              </a:rPr>
              <a:t>Trend</a:t>
            </a:r>
            <a:endParaRPr lang="en-US" sz="1800" dirty="0">
              <a:latin typeface="Abadi" panose="020B0604020104020204"/>
              <a:cs typeface="Arial"/>
            </a:endParaRPr>
          </a:p>
          <a:p>
            <a:pPr marL="7701" marR="533699">
              <a:lnSpc>
                <a:spcPct val="110700"/>
              </a:lnSpc>
            </a:pPr>
            <a:r>
              <a:rPr lang="en-US" sz="1800" spc="67" dirty="0">
                <a:latin typeface="Abadi" panose="020B0604020104020204"/>
                <a:cs typeface="Arial"/>
              </a:rPr>
              <a:t>Scatter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82" dirty="0">
                <a:latin typeface="Abadi" panose="020B0604020104020204"/>
                <a:cs typeface="Arial"/>
              </a:rPr>
              <a:t>plots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show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91" dirty="0">
                <a:latin typeface="Abadi" panose="020B0604020104020204"/>
                <a:cs typeface="Arial"/>
              </a:rPr>
              <a:t>the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relationship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82" dirty="0">
                <a:latin typeface="Abadi" panose="020B0604020104020204"/>
                <a:cs typeface="Arial"/>
              </a:rPr>
              <a:t>between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33" dirty="0">
                <a:latin typeface="Abadi" panose="020B0604020104020204"/>
                <a:cs typeface="Arial"/>
              </a:rPr>
              <a:t>variables.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73" dirty="0">
                <a:latin typeface="Abadi" panose="020B0604020104020204"/>
                <a:cs typeface="Arial"/>
              </a:rPr>
              <a:t>If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a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relationship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-6" dirty="0">
                <a:latin typeface="Abadi" panose="020B0604020104020204"/>
                <a:cs typeface="Arial"/>
              </a:rPr>
              <a:t>exists, </a:t>
            </a:r>
            <a:r>
              <a:rPr lang="en-US" sz="1800" spc="79" dirty="0">
                <a:latin typeface="Abadi" panose="020B0604020104020204"/>
                <a:cs typeface="Arial"/>
              </a:rPr>
              <a:t>they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103" dirty="0">
                <a:latin typeface="Abadi" panose="020B0604020104020204"/>
                <a:cs typeface="Arial"/>
              </a:rPr>
              <a:t>could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85" dirty="0">
                <a:latin typeface="Abadi" panose="020B0604020104020204"/>
                <a:cs typeface="Arial"/>
              </a:rPr>
              <a:t>be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45" dirty="0">
                <a:latin typeface="Abadi" panose="020B0604020104020204"/>
                <a:cs typeface="Arial"/>
              </a:rPr>
              <a:t>used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76" dirty="0">
                <a:latin typeface="Abadi" panose="020B0604020104020204"/>
                <a:cs typeface="Arial"/>
              </a:rPr>
              <a:t>in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69" dirty="0">
                <a:latin typeface="Abadi" panose="020B0604020104020204"/>
                <a:cs typeface="Arial"/>
              </a:rPr>
              <a:t>machine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learning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79" dirty="0">
                <a:latin typeface="Abadi" panose="020B0604020104020204"/>
                <a:cs typeface="Arial"/>
              </a:rPr>
              <a:t>model.</a:t>
            </a:r>
            <a:endParaRPr lang="en-US" sz="1800" dirty="0">
              <a:latin typeface="Abadi" panose="020B0604020104020204"/>
              <a:cs typeface="Arial"/>
            </a:endParaRPr>
          </a:p>
          <a:p>
            <a:pPr marL="7701" marR="3081">
              <a:lnSpc>
                <a:spcPct val="110700"/>
              </a:lnSpc>
              <a:spcBef>
                <a:spcPts val="1092"/>
              </a:spcBef>
            </a:pPr>
            <a:r>
              <a:rPr lang="en-US" sz="1800" dirty="0">
                <a:latin typeface="Abadi" panose="020B0604020104020204"/>
                <a:cs typeface="Arial"/>
              </a:rPr>
              <a:t>Bar</a:t>
            </a:r>
            <a:r>
              <a:rPr lang="en-US" sz="1800" spc="-30" dirty="0">
                <a:latin typeface="Abadi" panose="020B0604020104020204"/>
                <a:cs typeface="Arial"/>
              </a:rPr>
              <a:t> </a:t>
            </a:r>
            <a:r>
              <a:rPr lang="en-US" sz="1800" spc="69" dirty="0">
                <a:latin typeface="Abadi" panose="020B0604020104020204"/>
                <a:cs typeface="Arial"/>
              </a:rPr>
              <a:t>charts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show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67" dirty="0">
                <a:latin typeface="Abadi" panose="020B0604020104020204"/>
                <a:cs typeface="Arial"/>
              </a:rPr>
              <a:t>comparisons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91" dirty="0">
                <a:latin typeface="Abadi" panose="020B0604020104020204"/>
                <a:cs typeface="Arial"/>
              </a:rPr>
              <a:t>among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73" dirty="0">
                <a:latin typeface="Abadi" panose="020B0604020104020204"/>
                <a:cs typeface="Arial"/>
              </a:rPr>
              <a:t>discrete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61" dirty="0">
                <a:latin typeface="Abadi" panose="020B0604020104020204"/>
                <a:cs typeface="Arial"/>
              </a:rPr>
              <a:t>categories.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The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69" dirty="0">
                <a:latin typeface="Abadi" panose="020B0604020104020204"/>
                <a:cs typeface="Arial"/>
              </a:rPr>
              <a:t>goal</a:t>
            </a:r>
            <a:r>
              <a:rPr lang="en-US" sz="1800" spc="-30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is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136" dirty="0">
                <a:latin typeface="Abadi" panose="020B0604020104020204"/>
                <a:cs typeface="Arial"/>
              </a:rPr>
              <a:t>to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show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76" dirty="0">
                <a:latin typeface="Abadi" panose="020B0604020104020204"/>
                <a:cs typeface="Arial"/>
              </a:rPr>
              <a:t>the </a:t>
            </a:r>
            <a:r>
              <a:rPr lang="en-US" sz="1800" spc="64" dirty="0">
                <a:latin typeface="Abadi" panose="020B0604020104020204"/>
                <a:cs typeface="Arial"/>
              </a:rPr>
              <a:t>relationship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82" dirty="0">
                <a:latin typeface="Abadi" panose="020B0604020104020204"/>
                <a:cs typeface="Arial"/>
              </a:rPr>
              <a:t>between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91" dirty="0">
                <a:latin typeface="Abadi" panose="020B0604020104020204"/>
                <a:cs typeface="Arial"/>
              </a:rPr>
              <a:t>the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69" dirty="0">
                <a:latin typeface="Abadi" panose="020B0604020104020204"/>
                <a:cs typeface="Arial"/>
              </a:rPr>
              <a:t>speci</a:t>
            </a:r>
            <a:r>
              <a:rPr lang="en-US" sz="1800" spc="69" dirty="0">
                <a:latin typeface="Abadi" panose="020B0604020104020204"/>
                <a:cs typeface="Palatino Linotype"/>
              </a:rPr>
              <a:t>f</a:t>
            </a:r>
            <a:r>
              <a:rPr lang="en-US" sz="1800" spc="69" dirty="0">
                <a:latin typeface="Abadi" panose="020B0604020104020204"/>
                <a:cs typeface="Arial"/>
              </a:rPr>
              <a:t>ic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67" dirty="0">
                <a:latin typeface="Abadi" panose="020B0604020104020204"/>
                <a:cs typeface="Arial"/>
              </a:rPr>
              <a:t>categories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94" dirty="0">
                <a:latin typeface="Abadi" panose="020B0604020104020204"/>
                <a:cs typeface="Arial"/>
              </a:rPr>
              <a:t>being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88" dirty="0">
                <a:latin typeface="Abadi" panose="020B0604020104020204"/>
                <a:cs typeface="Arial"/>
              </a:rPr>
              <a:t>compared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61" dirty="0">
                <a:latin typeface="Abadi" panose="020B0604020104020204"/>
                <a:cs typeface="Arial"/>
              </a:rPr>
              <a:t>and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a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45" dirty="0">
                <a:latin typeface="Abadi" panose="020B0604020104020204"/>
                <a:cs typeface="Arial"/>
              </a:rPr>
              <a:t>measured </a:t>
            </a:r>
            <a:r>
              <a:rPr lang="en-US" sz="1800" spc="-6" dirty="0">
                <a:latin typeface="Abadi" panose="020B0604020104020204"/>
                <a:cs typeface="Arial"/>
              </a:rPr>
              <a:t>value.</a:t>
            </a:r>
            <a:endParaRPr lang="en-US" sz="1800" dirty="0">
              <a:latin typeface="Abadi" panose="020B0604020104020204"/>
              <a:cs typeface="Arial"/>
            </a:endParaRPr>
          </a:p>
          <a:p>
            <a:pPr marL="7701">
              <a:spcBef>
                <a:spcPts val="1373"/>
              </a:spcBef>
            </a:pPr>
            <a:r>
              <a:rPr lang="en-US" sz="1800" spc="30" dirty="0">
                <a:latin typeface="Abadi" panose="020B0604020104020204"/>
                <a:cs typeface="Arial"/>
              </a:rPr>
              <a:t>Line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69" dirty="0">
                <a:latin typeface="Abadi" panose="020B0604020104020204"/>
                <a:cs typeface="Arial"/>
              </a:rPr>
              <a:t>charts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show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67" dirty="0">
                <a:latin typeface="Abadi" panose="020B0604020104020204"/>
                <a:cs typeface="Arial"/>
              </a:rPr>
              <a:t>trends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76" dirty="0">
                <a:latin typeface="Abadi" panose="020B0604020104020204"/>
                <a:cs typeface="Arial"/>
              </a:rPr>
              <a:t>in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61" dirty="0">
                <a:latin typeface="Abadi" panose="020B0604020104020204"/>
                <a:cs typeface="Arial"/>
              </a:rPr>
              <a:t>data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52" dirty="0">
                <a:latin typeface="Abadi" panose="020B0604020104020204"/>
                <a:cs typeface="Arial"/>
              </a:rPr>
              <a:t>over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103" dirty="0">
                <a:latin typeface="Abadi" panose="020B0604020104020204"/>
                <a:cs typeface="Arial"/>
              </a:rPr>
              <a:t>time</a:t>
            </a:r>
            <a:r>
              <a:rPr lang="en-US" sz="1800" spc="-24" dirty="0">
                <a:latin typeface="Abadi" panose="020B0604020104020204"/>
                <a:cs typeface="Arial"/>
              </a:rPr>
              <a:t> </a:t>
            </a:r>
            <a:r>
              <a:rPr lang="en-US" sz="1800" spc="76" dirty="0">
                <a:latin typeface="Abadi" panose="020B0604020104020204"/>
                <a:cs typeface="Arial"/>
              </a:rPr>
              <a:t>(time</a:t>
            </a:r>
            <a:r>
              <a:rPr lang="en-US" sz="1800" spc="-27" dirty="0">
                <a:latin typeface="Abadi" panose="020B0604020104020204"/>
                <a:cs typeface="Arial"/>
              </a:rPr>
              <a:t> </a:t>
            </a:r>
            <a:r>
              <a:rPr lang="en-US" sz="1800" spc="-6" dirty="0">
                <a:latin typeface="Abadi" panose="020B0604020104020204"/>
                <a:cs typeface="Arial"/>
              </a:rPr>
              <a:t>series).</a:t>
            </a:r>
            <a:endParaRPr lang="en-US" sz="1800" dirty="0">
              <a:latin typeface="Abadi" panose="020B0604020104020204"/>
              <a:cs typeface="Arial"/>
            </a:endParaRPr>
          </a:p>
          <a:p>
            <a:pPr>
              <a:spcBef>
                <a:spcPts val="15"/>
              </a:spcBef>
            </a:pPr>
            <a:endParaRPr lang="en-US" sz="1800" dirty="0">
              <a:latin typeface="Abadi" panose="020B0604020104020204"/>
              <a:cs typeface="Arial"/>
            </a:endParaRPr>
          </a:p>
          <a:p>
            <a:pPr marL="0" indent="0" algn="ctr">
              <a:buNone/>
            </a:pPr>
            <a:r>
              <a:rPr lang="en-US" sz="1800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GitHub</a:t>
            </a:r>
            <a:r>
              <a:rPr lang="en-US" sz="1800" u="sng" spc="-24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1800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URL:</a:t>
            </a:r>
            <a:r>
              <a:rPr lang="en-US" sz="1800" u="sng" spc="-21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1800" u="sng" spc="-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EDA</a:t>
            </a:r>
            <a:r>
              <a:rPr lang="en-US" sz="1800" u="sng" spc="-21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1800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with</a:t>
            </a:r>
            <a:r>
              <a:rPr lang="en-US" sz="1800" u="sng" spc="-24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180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Data</a:t>
            </a:r>
            <a:r>
              <a:rPr lang="en-US" sz="1800" u="sng" spc="-21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1800" u="sng" spc="2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Visualization</a:t>
            </a:r>
            <a:endParaRPr lang="en-US" sz="1800" dirty="0">
              <a:latin typeface="Abadi" panose="020B0604020104020204"/>
              <a:cs typeface="Arial"/>
            </a:endParaRPr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6751" y="1353672"/>
            <a:ext cx="11095264" cy="530838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7701">
              <a:spcBef>
                <a:spcPts val="1128"/>
              </a:spcBef>
            </a:pPr>
            <a:r>
              <a:rPr lang="en-US" sz="1700" spc="67" dirty="0">
                <a:latin typeface="Abadi" panose="020B0604020104020204"/>
                <a:cs typeface="Arial"/>
              </a:rPr>
              <a:t>Performed SQL queries:</a:t>
            </a:r>
          </a:p>
          <a:p>
            <a:pPr marL="640746" indent="-175974">
              <a:spcBef>
                <a:spcPts val="943"/>
              </a:spcBef>
              <a:tabLst>
                <a:tab pos="640746" algn="l"/>
              </a:tabLst>
            </a:pPr>
            <a:r>
              <a:rPr lang="en-US" sz="1700" spc="67" dirty="0">
                <a:latin typeface="Abadi" panose="020B0604020104020204"/>
                <a:cs typeface="Arial"/>
              </a:rPr>
              <a:t>Displaying the names of the unique launch sites in the space mission</a:t>
            </a:r>
          </a:p>
          <a:p>
            <a:pPr marL="640746" indent="-175974">
              <a:spcBef>
                <a:spcPts val="937"/>
              </a:spcBef>
              <a:tabLst>
                <a:tab pos="640746" algn="l"/>
              </a:tabLst>
            </a:pPr>
            <a:r>
              <a:rPr lang="en-US" sz="1700" spc="67" dirty="0">
                <a:latin typeface="Abadi" panose="020B0604020104020204"/>
                <a:cs typeface="Arial"/>
              </a:rPr>
              <a:t>Displaying 5 records where launch sites begin with the string ‘CCA'</a:t>
            </a:r>
          </a:p>
          <a:p>
            <a:pPr marL="640746" indent="-175974">
              <a:spcBef>
                <a:spcPts val="937"/>
              </a:spcBef>
              <a:tabLst>
                <a:tab pos="640746" algn="l"/>
              </a:tabLst>
            </a:pPr>
            <a:r>
              <a:rPr lang="en-US" sz="1700" spc="67" dirty="0">
                <a:latin typeface="Abadi" panose="020B0604020104020204"/>
                <a:cs typeface="Arial"/>
              </a:rPr>
              <a:t>Displaying the total payload mass carried by boosters launched by NASA (CRS)</a:t>
            </a:r>
          </a:p>
          <a:p>
            <a:pPr marL="640746" indent="-175974">
              <a:spcBef>
                <a:spcPts val="937"/>
              </a:spcBef>
              <a:tabLst>
                <a:tab pos="640746" algn="l"/>
              </a:tabLst>
            </a:pPr>
            <a:r>
              <a:rPr lang="en-US" sz="1700" spc="67" dirty="0">
                <a:latin typeface="Abadi" panose="020B0604020104020204"/>
                <a:cs typeface="Arial"/>
              </a:rPr>
              <a:t>Displaying average payload mass carried by booster version F9 v1.1</a:t>
            </a:r>
          </a:p>
          <a:p>
            <a:pPr marL="640746" indent="-175974">
              <a:spcBef>
                <a:spcPts val="937"/>
              </a:spcBef>
              <a:tabLst>
                <a:tab pos="640746" algn="l"/>
              </a:tabLst>
            </a:pPr>
            <a:r>
              <a:rPr lang="en-US" sz="1700" spc="67" dirty="0">
                <a:latin typeface="Abadi" panose="020B0604020104020204"/>
                <a:cs typeface="Arial"/>
              </a:rPr>
              <a:t>Listing the date when the first successful landing outcome in ground pad was achieved</a:t>
            </a:r>
          </a:p>
          <a:p>
            <a:pPr marL="640746" marR="3081" indent="-176359">
              <a:lnSpc>
                <a:spcPct val="109900"/>
              </a:lnSpc>
              <a:spcBef>
                <a:spcPts val="755"/>
              </a:spcBef>
              <a:tabLst>
                <a:tab pos="640746" algn="l"/>
              </a:tabLst>
            </a:pPr>
            <a:r>
              <a:rPr lang="en-US" sz="1700" spc="67" dirty="0">
                <a:latin typeface="Abadi" panose="020B0604020104020204"/>
                <a:cs typeface="Arial"/>
              </a:rPr>
              <a:t>Listing the names of the boosters which have success in drone ship and have payload mass greater than 4000 but less than 6000</a:t>
            </a:r>
          </a:p>
          <a:p>
            <a:pPr marL="640746" indent="-175974">
              <a:spcBef>
                <a:spcPts val="937"/>
              </a:spcBef>
              <a:tabLst>
                <a:tab pos="640746" algn="l"/>
              </a:tabLst>
            </a:pPr>
            <a:r>
              <a:rPr lang="en-US" sz="1700" spc="67" dirty="0">
                <a:latin typeface="Abadi" panose="020B0604020104020204"/>
                <a:cs typeface="Arial"/>
              </a:rPr>
              <a:t>Listing the total number of successful and failure mission outcomes</a:t>
            </a:r>
          </a:p>
          <a:p>
            <a:pPr marL="640746" indent="-175974">
              <a:spcBef>
                <a:spcPts val="937"/>
              </a:spcBef>
              <a:tabLst>
                <a:tab pos="640746" algn="l"/>
              </a:tabLst>
            </a:pPr>
            <a:r>
              <a:rPr lang="en-US" sz="1700" spc="67" dirty="0">
                <a:latin typeface="Abadi" panose="020B0604020104020204"/>
                <a:cs typeface="Arial"/>
              </a:rPr>
              <a:t>Listing the names of the booster versions which have carried the maximum payload mass</a:t>
            </a:r>
          </a:p>
          <a:p>
            <a:pPr marL="640746" marR="182905" indent="-176359">
              <a:lnSpc>
                <a:spcPct val="109900"/>
              </a:lnSpc>
              <a:spcBef>
                <a:spcPts val="758"/>
              </a:spcBef>
              <a:tabLst>
                <a:tab pos="640746" algn="l"/>
              </a:tabLst>
            </a:pPr>
            <a:r>
              <a:rPr lang="en-US" sz="1700" spc="67" dirty="0">
                <a:latin typeface="Abadi" panose="020B0604020104020204"/>
                <a:cs typeface="Arial"/>
              </a:rPr>
              <a:t>Listing the failed landing outcomes in drone ship, their booster versions and launch site names for the months in year 2015</a:t>
            </a:r>
          </a:p>
          <a:p>
            <a:pPr marL="640746" marR="209475" indent="-176359">
              <a:lnSpc>
                <a:spcPct val="109900"/>
              </a:lnSpc>
              <a:spcBef>
                <a:spcPts val="755"/>
              </a:spcBef>
              <a:tabLst>
                <a:tab pos="640746" algn="l"/>
              </a:tabLst>
            </a:pPr>
            <a:r>
              <a:rPr lang="en-US" sz="1700" spc="67" dirty="0">
                <a:latin typeface="Abadi" panose="020B0604020104020204"/>
                <a:cs typeface="Arial"/>
              </a:rPr>
              <a:t>Ranking the count of landing outcomes (such as Failure (drone ship) or Success (ground pad)) between the date 2010-06-04 and 2017-03-20 in descending order</a:t>
            </a:r>
          </a:p>
          <a:p>
            <a:pPr>
              <a:spcBef>
                <a:spcPts val="9"/>
              </a:spcBef>
            </a:pPr>
            <a:endParaRPr lang="en-US" sz="1700" spc="67" dirty="0">
              <a:latin typeface="Abadi" panose="020B0604020104020204"/>
              <a:cs typeface="Arial"/>
            </a:endParaRPr>
          </a:p>
          <a:p>
            <a:pPr marL="0" indent="0" algn="ctr">
              <a:spcBef>
                <a:spcPts val="3"/>
              </a:spcBef>
              <a:buNone/>
            </a:pPr>
            <a:r>
              <a:rPr lang="en-US" sz="1700" spc="67" dirty="0">
                <a:latin typeface="Abadi" panose="020B0604020104020204"/>
                <a:cs typeface="Arial"/>
                <a:hlinkClick r:id="rId3"/>
              </a:rPr>
              <a:t>GitHub URL: EDA with SQL</a:t>
            </a:r>
            <a:endParaRPr lang="en-US" sz="1700" spc="67" dirty="0">
              <a:latin typeface="Abadi" panose="020B0604020104020204"/>
              <a:cs typeface="Arial"/>
            </a:endParaRPr>
          </a:p>
          <a:p>
            <a:endParaRPr lang="en-US" sz="1700" spc="67" dirty="0">
              <a:latin typeface="Arial"/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175" y="1524000"/>
            <a:ext cx="10515600" cy="51278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7701" marR="165578">
              <a:spcBef>
                <a:spcPts val="2083"/>
              </a:spcBef>
              <a:tabLst>
                <a:tab pos="599544" algn="l"/>
              </a:tabLst>
            </a:pPr>
            <a:r>
              <a:rPr lang="en-US" sz="1800" spc="88" dirty="0" smtClean="0">
                <a:latin typeface="Abadi" panose="020B0604020104020204"/>
                <a:cs typeface="Arial"/>
              </a:rPr>
              <a:t>Markers </a:t>
            </a:r>
            <a:r>
              <a:rPr lang="en-US" sz="1800" spc="88" dirty="0">
                <a:latin typeface="Abadi" panose="020B0604020104020204"/>
                <a:cs typeface="Arial"/>
              </a:rPr>
              <a:t>of </a:t>
            </a:r>
            <a:r>
              <a:rPr lang="en-US" sz="1800" spc="88" dirty="0" smtClean="0">
                <a:latin typeface="Abadi" panose="020B0604020104020204"/>
                <a:cs typeface="Arial"/>
              </a:rPr>
              <a:t>all Launch Sites:</a:t>
            </a:r>
            <a:endParaRPr lang="en-US" sz="1800" spc="88" dirty="0">
              <a:latin typeface="Abadi" panose="020B0604020104020204"/>
              <a:cs typeface="Arial"/>
            </a:endParaRPr>
          </a:p>
          <a:p>
            <a:pPr marL="464772" marR="165578" indent="134772">
              <a:lnSpc>
                <a:spcPct val="111400"/>
              </a:lnSpc>
              <a:spcBef>
                <a:spcPts val="55"/>
              </a:spcBef>
              <a:buChar char="-"/>
              <a:tabLst>
                <a:tab pos="599544" algn="l"/>
              </a:tabLst>
            </a:pPr>
            <a:r>
              <a:rPr lang="en-US" sz="1800" spc="85" dirty="0" smtClean="0">
                <a:latin typeface="Abadi" panose="020B0604020104020204"/>
                <a:cs typeface="Arial"/>
              </a:rPr>
              <a:t>Added</a:t>
            </a:r>
            <a:r>
              <a:rPr lang="en-US" sz="1800" spc="-21" dirty="0" smtClean="0">
                <a:latin typeface="Abadi" panose="020B0604020104020204"/>
                <a:cs typeface="Arial"/>
              </a:rPr>
              <a:t> </a:t>
            </a:r>
            <a:r>
              <a:rPr lang="en-US" sz="1800" spc="30" dirty="0">
                <a:latin typeface="Abadi" panose="020B0604020104020204"/>
                <a:cs typeface="Arial"/>
              </a:rPr>
              <a:t>Marker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100" dirty="0">
                <a:latin typeface="Abadi" panose="020B0604020104020204"/>
                <a:cs typeface="Arial"/>
              </a:rPr>
              <a:t>with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49" dirty="0">
                <a:latin typeface="Abadi" panose="020B0604020104020204"/>
                <a:cs typeface="Arial"/>
              </a:rPr>
              <a:t>Circle,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49" dirty="0">
                <a:latin typeface="Abadi" panose="020B0604020104020204"/>
                <a:cs typeface="Arial"/>
              </a:rPr>
              <a:t>Popup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33" dirty="0">
                <a:latin typeface="Abadi" panose="020B0604020104020204"/>
                <a:cs typeface="Arial"/>
              </a:rPr>
              <a:t>Label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58" dirty="0">
                <a:latin typeface="Abadi" panose="020B0604020104020204"/>
                <a:cs typeface="Arial"/>
              </a:rPr>
              <a:t>and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Text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spc="33" dirty="0">
                <a:latin typeface="Abadi" panose="020B0604020104020204"/>
                <a:cs typeface="Arial"/>
              </a:rPr>
              <a:t>Label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109" dirty="0">
                <a:latin typeface="Abadi" panose="020B0604020104020204"/>
                <a:cs typeface="Arial"/>
              </a:rPr>
              <a:t>of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NASA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36" dirty="0">
                <a:latin typeface="Abadi" panose="020B0604020104020204"/>
                <a:cs typeface="Arial"/>
              </a:rPr>
              <a:t>Johnson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39" dirty="0">
                <a:latin typeface="Abadi" panose="020B0604020104020204"/>
                <a:cs typeface="Arial"/>
              </a:rPr>
              <a:t>Space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61" dirty="0">
                <a:latin typeface="Abadi" panose="020B0604020104020204"/>
                <a:cs typeface="Arial"/>
              </a:rPr>
              <a:t>Center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52" dirty="0">
                <a:latin typeface="Abadi" panose="020B0604020104020204"/>
                <a:cs typeface="Arial"/>
              </a:rPr>
              <a:t>using </a:t>
            </a:r>
            <a:r>
              <a:rPr lang="en-US" sz="1800" spc="58" dirty="0">
                <a:latin typeface="Abadi" panose="020B0604020104020204"/>
                <a:cs typeface="Arial"/>
              </a:rPr>
              <a:t>its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spc="76" dirty="0">
                <a:latin typeface="Abadi" panose="020B0604020104020204"/>
                <a:cs typeface="Arial"/>
              </a:rPr>
              <a:t>latitude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spc="58" dirty="0">
                <a:latin typeface="Abadi" panose="020B0604020104020204"/>
                <a:cs typeface="Arial"/>
              </a:rPr>
              <a:t>and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spc="85" dirty="0">
                <a:latin typeface="Abadi" panose="020B0604020104020204"/>
                <a:cs typeface="Arial"/>
              </a:rPr>
              <a:t>longitude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spc="67" dirty="0">
                <a:latin typeface="Abadi" panose="020B0604020104020204"/>
                <a:cs typeface="Arial"/>
              </a:rPr>
              <a:t>coordinates</a:t>
            </a:r>
            <a:r>
              <a:rPr lang="en-US" sz="1800" spc="-21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as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a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start</a:t>
            </a:r>
            <a:r>
              <a:rPr lang="en-US" sz="1800" spc="-18" dirty="0">
                <a:latin typeface="Abadi" panose="020B0604020104020204"/>
                <a:cs typeface="Arial"/>
              </a:rPr>
              <a:t> </a:t>
            </a:r>
            <a:r>
              <a:rPr lang="en-US" sz="1800" spc="67" dirty="0">
                <a:latin typeface="Abadi" panose="020B0604020104020204"/>
                <a:cs typeface="Arial"/>
              </a:rPr>
              <a:t>location.</a:t>
            </a:r>
            <a:endParaRPr lang="en-US" sz="1800" dirty="0">
              <a:latin typeface="Abadi" panose="020B0604020104020204"/>
              <a:cs typeface="Arial"/>
            </a:endParaRPr>
          </a:p>
          <a:p>
            <a:pPr marL="464772" marR="45823" indent="134772">
              <a:lnSpc>
                <a:spcPct val="111400"/>
              </a:lnSpc>
              <a:spcBef>
                <a:spcPts val="888"/>
              </a:spcBef>
              <a:buChar char="-"/>
              <a:tabLst>
                <a:tab pos="599544" algn="l"/>
              </a:tabLst>
            </a:pPr>
            <a:r>
              <a:rPr lang="en-US" sz="1800" spc="85" dirty="0">
                <a:latin typeface="Abadi" panose="020B0604020104020204"/>
                <a:cs typeface="Arial"/>
              </a:rPr>
              <a:t>Added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Markers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100" dirty="0">
                <a:latin typeface="Abadi" panose="020B0604020104020204"/>
                <a:cs typeface="Arial"/>
              </a:rPr>
              <a:t>with</a:t>
            </a:r>
            <a:r>
              <a:rPr lang="en-US" sz="1800" spc="6" dirty="0">
                <a:latin typeface="Abadi" panose="020B0604020104020204"/>
                <a:cs typeface="Arial"/>
              </a:rPr>
              <a:t> </a:t>
            </a:r>
            <a:r>
              <a:rPr lang="en-US" sz="1800" spc="49" dirty="0">
                <a:latin typeface="Abadi" panose="020B0604020104020204"/>
                <a:cs typeface="Arial"/>
              </a:rPr>
              <a:t>Circle,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49" dirty="0">
                <a:latin typeface="Abadi" panose="020B0604020104020204"/>
                <a:cs typeface="Arial"/>
              </a:rPr>
              <a:t>Popup</a:t>
            </a:r>
            <a:r>
              <a:rPr lang="en-US" sz="1800" spc="6" dirty="0">
                <a:latin typeface="Abadi" panose="020B0604020104020204"/>
                <a:cs typeface="Arial"/>
              </a:rPr>
              <a:t> </a:t>
            </a:r>
            <a:r>
              <a:rPr lang="en-US" sz="1800" spc="33" dirty="0">
                <a:latin typeface="Abadi" panose="020B0604020104020204"/>
                <a:cs typeface="Arial"/>
              </a:rPr>
              <a:t>Label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58" dirty="0">
                <a:latin typeface="Abadi" panose="020B0604020104020204"/>
                <a:cs typeface="Arial"/>
              </a:rPr>
              <a:t>and</a:t>
            </a:r>
            <a:r>
              <a:rPr lang="en-US" sz="1800" spc="6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Text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33" dirty="0">
                <a:latin typeface="Abadi" panose="020B0604020104020204"/>
                <a:cs typeface="Arial"/>
              </a:rPr>
              <a:t>Label</a:t>
            </a:r>
            <a:r>
              <a:rPr lang="en-US" sz="1800" spc="6" dirty="0">
                <a:latin typeface="Abadi" panose="020B0604020104020204"/>
                <a:cs typeface="Arial"/>
              </a:rPr>
              <a:t> </a:t>
            </a:r>
            <a:r>
              <a:rPr lang="en-US" sz="1800" spc="109" dirty="0">
                <a:latin typeface="Abadi" panose="020B0604020104020204"/>
                <a:cs typeface="Arial"/>
              </a:rPr>
              <a:t>of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33" dirty="0">
                <a:latin typeface="Abadi" panose="020B0604020104020204"/>
                <a:cs typeface="Arial"/>
              </a:rPr>
              <a:t>all</a:t>
            </a:r>
            <a:r>
              <a:rPr lang="en-US" sz="1800" spc="6" dirty="0">
                <a:latin typeface="Abadi" panose="020B0604020104020204"/>
                <a:cs typeface="Arial"/>
              </a:rPr>
              <a:t> </a:t>
            </a:r>
            <a:r>
              <a:rPr lang="en-US" sz="1800" spc="45" dirty="0">
                <a:latin typeface="Abadi" panose="020B0604020104020204"/>
                <a:cs typeface="Arial"/>
              </a:rPr>
              <a:t>Launch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Sites</a:t>
            </a:r>
            <a:r>
              <a:rPr lang="en-US" sz="1800" spc="6" dirty="0">
                <a:latin typeface="Abadi" panose="020B0604020104020204"/>
                <a:cs typeface="Arial"/>
              </a:rPr>
              <a:t> </a:t>
            </a:r>
            <a:r>
              <a:rPr lang="en-US" sz="1800" spc="58" dirty="0">
                <a:latin typeface="Abadi" panose="020B0604020104020204"/>
                <a:cs typeface="Arial"/>
              </a:rPr>
              <a:t>using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73" dirty="0">
                <a:latin typeface="Abadi" panose="020B0604020104020204"/>
                <a:cs typeface="Arial"/>
              </a:rPr>
              <a:t>their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69" dirty="0">
                <a:latin typeface="Abadi" panose="020B0604020104020204"/>
                <a:cs typeface="Arial"/>
              </a:rPr>
              <a:t>latitude </a:t>
            </a:r>
            <a:r>
              <a:rPr lang="en-US" sz="1800" spc="58" dirty="0">
                <a:latin typeface="Abadi" panose="020B0604020104020204"/>
                <a:cs typeface="Arial"/>
              </a:rPr>
              <a:t>and</a:t>
            </a:r>
            <a:r>
              <a:rPr lang="en-US" sz="1800" spc="-9" dirty="0">
                <a:latin typeface="Abadi" panose="020B0604020104020204"/>
                <a:cs typeface="Arial"/>
              </a:rPr>
              <a:t> </a:t>
            </a:r>
            <a:r>
              <a:rPr lang="en-US" sz="1800" spc="85" dirty="0">
                <a:latin typeface="Abadi" panose="020B0604020104020204"/>
                <a:cs typeface="Arial"/>
              </a:rPr>
              <a:t>longitude</a:t>
            </a:r>
            <a:r>
              <a:rPr lang="en-US" sz="1800" spc="-6" dirty="0">
                <a:latin typeface="Abadi" panose="020B0604020104020204"/>
                <a:cs typeface="Arial"/>
              </a:rPr>
              <a:t> </a:t>
            </a:r>
            <a:r>
              <a:rPr lang="en-US" sz="1800" spc="67" dirty="0">
                <a:latin typeface="Abadi" panose="020B0604020104020204"/>
                <a:cs typeface="Arial"/>
              </a:rPr>
              <a:t>coordinates</a:t>
            </a:r>
            <a:r>
              <a:rPr lang="en-US" sz="1800" spc="-6" dirty="0">
                <a:latin typeface="Abadi" panose="020B0604020104020204"/>
                <a:cs typeface="Arial"/>
              </a:rPr>
              <a:t> </a:t>
            </a:r>
            <a:r>
              <a:rPr lang="en-US" sz="1800" spc="115" dirty="0">
                <a:latin typeface="Abadi" panose="020B0604020104020204"/>
                <a:cs typeface="Arial"/>
              </a:rPr>
              <a:t>to</a:t>
            </a:r>
            <a:r>
              <a:rPr lang="en-US" sz="1800" spc="-6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show</a:t>
            </a:r>
            <a:r>
              <a:rPr lang="en-US" sz="1800" spc="-6" dirty="0">
                <a:latin typeface="Abadi" panose="020B0604020104020204"/>
                <a:cs typeface="Arial"/>
              </a:rPr>
              <a:t> </a:t>
            </a:r>
            <a:r>
              <a:rPr lang="en-US" sz="1800" spc="73" dirty="0">
                <a:latin typeface="Abadi" panose="020B0604020104020204"/>
                <a:cs typeface="Arial"/>
              </a:rPr>
              <a:t>their</a:t>
            </a:r>
            <a:r>
              <a:rPr lang="en-US" sz="1800" spc="-6" dirty="0">
                <a:latin typeface="Abadi" panose="020B0604020104020204"/>
                <a:cs typeface="Arial"/>
              </a:rPr>
              <a:t> </a:t>
            </a:r>
            <a:r>
              <a:rPr lang="en-US" sz="1800" spc="67" dirty="0">
                <a:latin typeface="Abadi" panose="020B0604020104020204"/>
                <a:cs typeface="Arial"/>
              </a:rPr>
              <a:t>geographical</a:t>
            </a:r>
            <a:r>
              <a:rPr lang="en-US" sz="1800" spc="-6" dirty="0">
                <a:latin typeface="Abadi" panose="020B0604020104020204"/>
                <a:cs typeface="Arial"/>
              </a:rPr>
              <a:t> </a:t>
            </a:r>
            <a:r>
              <a:rPr lang="en-US" sz="1800" spc="67" dirty="0">
                <a:latin typeface="Abadi" panose="020B0604020104020204"/>
                <a:cs typeface="Arial"/>
              </a:rPr>
              <a:t>locations</a:t>
            </a:r>
            <a:r>
              <a:rPr lang="en-US" sz="1800" spc="-6" dirty="0">
                <a:latin typeface="Abadi" panose="020B0604020104020204"/>
                <a:cs typeface="Arial"/>
              </a:rPr>
              <a:t> </a:t>
            </a:r>
            <a:r>
              <a:rPr lang="en-US" sz="1800" spc="58" dirty="0">
                <a:latin typeface="Abadi" panose="020B0604020104020204"/>
                <a:cs typeface="Arial"/>
              </a:rPr>
              <a:t>and</a:t>
            </a:r>
            <a:r>
              <a:rPr lang="en-US" sz="1800" spc="-6" dirty="0">
                <a:latin typeface="Abadi" panose="020B0604020104020204"/>
                <a:cs typeface="Arial"/>
              </a:rPr>
              <a:t> </a:t>
            </a:r>
            <a:r>
              <a:rPr lang="en-US" sz="1800" spc="79" dirty="0">
                <a:latin typeface="Abadi" panose="020B0604020104020204"/>
                <a:cs typeface="Arial"/>
              </a:rPr>
              <a:t>proximity</a:t>
            </a:r>
            <a:r>
              <a:rPr lang="en-US" sz="1800" spc="-6" dirty="0">
                <a:latin typeface="Abadi" panose="020B0604020104020204"/>
                <a:cs typeface="Arial"/>
              </a:rPr>
              <a:t> </a:t>
            </a:r>
            <a:r>
              <a:rPr lang="en-US" sz="1800" spc="115" dirty="0">
                <a:latin typeface="Abadi" panose="020B0604020104020204"/>
                <a:cs typeface="Arial"/>
              </a:rPr>
              <a:t>to</a:t>
            </a:r>
            <a:r>
              <a:rPr lang="en-US" sz="1800" spc="-6" dirty="0">
                <a:latin typeface="Abadi" panose="020B0604020104020204"/>
                <a:cs typeface="Arial"/>
              </a:rPr>
              <a:t> </a:t>
            </a:r>
            <a:r>
              <a:rPr lang="en-US" sz="1800" spc="42" dirty="0">
                <a:latin typeface="Abadi" panose="020B0604020104020204"/>
                <a:cs typeface="Arial"/>
              </a:rPr>
              <a:t>Equator</a:t>
            </a:r>
            <a:r>
              <a:rPr lang="en-US" sz="1800" spc="-6" dirty="0">
                <a:latin typeface="Abadi" panose="020B0604020104020204"/>
                <a:cs typeface="Arial"/>
              </a:rPr>
              <a:t> </a:t>
            </a:r>
            <a:r>
              <a:rPr lang="en-US" sz="1800" spc="42" dirty="0">
                <a:latin typeface="Abadi" panose="020B0604020104020204"/>
                <a:cs typeface="Arial"/>
              </a:rPr>
              <a:t>and </a:t>
            </a:r>
            <a:r>
              <a:rPr lang="en-US" sz="1800" spc="33" dirty="0">
                <a:latin typeface="Abadi" panose="020B0604020104020204"/>
                <a:cs typeface="Arial"/>
              </a:rPr>
              <a:t>coasts.</a:t>
            </a:r>
            <a:endParaRPr lang="en-US" sz="1800" dirty="0">
              <a:latin typeface="Abadi" panose="020B0604020104020204"/>
              <a:cs typeface="Arial"/>
            </a:endParaRPr>
          </a:p>
          <a:p>
            <a:pPr marL="7701">
              <a:spcBef>
                <a:spcPts val="2083"/>
              </a:spcBef>
            </a:pPr>
            <a:r>
              <a:rPr lang="en-US" sz="1800" spc="88" dirty="0" smtClean="0">
                <a:latin typeface="Abadi" panose="020B0604020104020204"/>
                <a:cs typeface="Arial"/>
              </a:rPr>
              <a:t>Colored</a:t>
            </a:r>
            <a:r>
              <a:rPr lang="en-US" sz="1800" spc="-76" dirty="0" smtClean="0">
                <a:latin typeface="Abadi" panose="020B0604020104020204"/>
                <a:cs typeface="Arial"/>
              </a:rPr>
              <a:t> </a:t>
            </a:r>
            <a:r>
              <a:rPr lang="en-US" sz="1800" spc="52" dirty="0">
                <a:latin typeface="Abadi" panose="020B0604020104020204"/>
                <a:cs typeface="Arial"/>
              </a:rPr>
              <a:t>Markers</a:t>
            </a:r>
            <a:r>
              <a:rPr lang="en-US" sz="1800" spc="-76" dirty="0">
                <a:latin typeface="Abadi" panose="020B0604020104020204"/>
                <a:cs typeface="Arial"/>
              </a:rPr>
              <a:t> </a:t>
            </a:r>
            <a:r>
              <a:rPr lang="en-US" sz="1800" spc="133" dirty="0">
                <a:latin typeface="Abadi" panose="020B0604020104020204"/>
                <a:cs typeface="Arial"/>
              </a:rPr>
              <a:t>of</a:t>
            </a:r>
            <a:r>
              <a:rPr lang="en-US" sz="1800" spc="-73" dirty="0">
                <a:latin typeface="Abadi" panose="020B0604020104020204"/>
                <a:cs typeface="Arial"/>
              </a:rPr>
              <a:t> </a:t>
            </a:r>
            <a:r>
              <a:rPr lang="en-US" sz="1800" spc="100" dirty="0">
                <a:latin typeface="Abadi" panose="020B0604020104020204"/>
                <a:cs typeface="Arial"/>
              </a:rPr>
              <a:t>the</a:t>
            </a:r>
            <a:r>
              <a:rPr lang="en-US" sz="1800" spc="-76" dirty="0">
                <a:latin typeface="Abadi" panose="020B0604020104020204"/>
                <a:cs typeface="Arial"/>
              </a:rPr>
              <a:t> </a:t>
            </a:r>
            <a:r>
              <a:rPr lang="en-US" sz="1800" spc="88" dirty="0">
                <a:latin typeface="Abadi" panose="020B0604020104020204"/>
                <a:cs typeface="Arial"/>
              </a:rPr>
              <a:t>launch</a:t>
            </a:r>
            <a:r>
              <a:rPr lang="en-US" sz="1800" spc="-76" dirty="0">
                <a:latin typeface="Abadi" panose="020B0604020104020204"/>
                <a:cs typeface="Arial"/>
              </a:rPr>
              <a:t> </a:t>
            </a:r>
            <a:r>
              <a:rPr lang="en-US" sz="1800" spc="103" dirty="0">
                <a:latin typeface="Abadi" panose="020B0604020104020204"/>
                <a:cs typeface="Arial"/>
              </a:rPr>
              <a:t>outcomes</a:t>
            </a:r>
            <a:r>
              <a:rPr lang="en-US" sz="1800" spc="-73" dirty="0">
                <a:latin typeface="Abadi" panose="020B0604020104020204"/>
                <a:cs typeface="Arial"/>
              </a:rPr>
              <a:t> </a:t>
            </a:r>
            <a:r>
              <a:rPr lang="en-US" sz="1800" spc="115" dirty="0">
                <a:latin typeface="Abadi" panose="020B0604020104020204"/>
                <a:cs typeface="Arial"/>
              </a:rPr>
              <a:t>for</a:t>
            </a:r>
            <a:r>
              <a:rPr lang="en-US" sz="1800" spc="-76" dirty="0">
                <a:latin typeface="Abadi" panose="020B0604020104020204"/>
                <a:cs typeface="Arial"/>
              </a:rPr>
              <a:t> </a:t>
            </a:r>
            <a:r>
              <a:rPr lang="en-US" sz="1800" spc="69" dirty="0">
                <a:latin typeface="Abadi" panose="020B0604020104020204"/>
                <a:cs typeface="Arial"/>
              </a:rPr>
              <a:t>each</a:t>
            </a:r>
            <a:r>
              <a:rPr lang="en-US" sz="1800" spc="-76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Launch</a:t>
            </a:r>
            <a:r>
              <a:rPr lang="en-US" sz="1800" spc="-73" dirty="0">
                <a:latin typeface="Abadi" panose="020B0604020104020204"/>
                <a:cs typeface="Arial"/>
              </a:rPr>
              <a:t> </a:t>
            </a:r>
            <a:r>
              <a:rPr lang="en-US" sz="1800" spc="49" dirty="0">
                <a:latin typeface="Abadi" panose="020B0604020104020204"/>
                <a:cs typeface="Arial"/>
              </a:rPr>
              <a:t>Site:</a:t>
            </a:r>
            <a:endParaRPr lang="en-US" sz="1800" dirty="0">
              <a:latin typeface="Abadi" panose="020B0604020104020204"/>
              <a:cs typeface="Arial"/>
            </a:endParaRPr>
          </a:p>
          <a:p>
            <a:pPr marL="464772" marR="3081" indent="134772">
              <a:lnSpc>
                <a:spcPct val="111400"/>
              </a:lnSpc>
              <a:spcBef>
                <a:spcPts val="888"/>
              </a:spcBef>
              <a:buChar char="-"/>
              <a:tabLst>
                <a:tab pos="599544" algn="l"/>
              </a:tabLst>
            </a:pPr>
            <a:r>
              <a:rPr lang="en-US" sz="1800" spc="85" dirty="0">
                <a:latin typeface="Abadi" panose="020B0604020104020204"/>
                <a:cs typeface="Arial"/>
              </a:rPr>
              <a:t>Added</a:t>
            </a:r>
            <a:r>
              <a:rPr lang="en-US" sz="1800" dirty="0">
                <a:latin typeface="Abadi" panose="020B0604020104020204"/>
                <a:cs typeface="Arial"/>
              </a:rPr>
              <a:t> </a:t>
            </a:r>
            <a:r>
              <a:rPr lang="en-US" sz="1800" spc="82" dirty="0" smtClean="0">
                <a:latin typeface="Abadi" panose="020B0604020104020204"/>
                <a:cs typeface="Arial"/>
              </a:rPr>
              <a:t>colored</a:t>
            </a:r>
            <a:r>
              <a:rPr lang="en-US" sz="1800" dirty="0" smtClean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Markers </a:t>
            </a:r>
            <a:r>
              <a:rPr lang="en-US" sz="1800" spc="109" dirty="0">
                <a:latin typeface="Abadi" panose="020B0604020104020204"/>
                <a:cs typeface="Arial"/>
              </a:rPr>
              <a:t>of</a:t>
            </a:r>
            <a:r>
              <a:rPr lang="en-US" sz="1800" dirty="0">
                <a:latin typeface="Abadi" panose="020B0604020104020204"/>
                <a:cs typeface="Arial"/>
              </a:rPr>
              <a:t> </a:t>
            </a:r>
            <a:r>
              <a:rPr lang="en-US" sz="1800" spc="36" dirty="0">
                <a:latin typeface="Abadi" panose="020B0604020104020204"/>
                <a:cs typeface="Arial"/>
              </a:rPr>
              <a:t>success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(Green) </a:t>
            </a:r>
            <a:r>
              <a:rPr lang="en-US" sz="1800" spc="58" dirty="0">
                <a:latin typeface="Abadi" panose="020B0604020104020204"/>
                <a:cs typeface="Arial"/>
              </a:rPr>
              <a:t>and</a:t>
            </a:r>
            <a:r>
              <a:rPr lang="en-US" sz="1800" dirty="0">
                <a:latin typeface="Abadi" panose="020B0604020104020204"/>
                <a:cs typeface="Arial"/>
              </a:rPr>
              <a:t> </a:t>
            </a:r>
            <a:r>
              <a:rPr lang="en-US" sz="1800" spc="61" dirty="0">
                <a:latin typeface="Abadi" panose="020B0604020104020204"/>
                <a:cs typeface="Arial"/>
              </a:rPr>
              <a:t>failed</a:t>
            </a:r>
            <a:r>
              <a:rPr lang="en-US" sz="1800" dirty="0">
                <a:latin typeface="Abadi" panose="020B0604020104020204"/>
                <a:cs typeface="Arial"/>
              </a:rPr>
              <a:t> (Red)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49" dirty="0">
                <a:latin typeface="Abadi" panose="020B0604020104020204"/>
                <a:cs typeface="Arial"/>
              </a:rPr>
              <a:t>launches</a:t>
            </a:r>
            <a:r>
              <a:rPr lang="en-US" sz="1800" dirty="0">
                <a:latin typeface="Abadi" panose="020B0604020104020204"/>
                <a:cs typeface="Arial"/>
              </a:rPr>
              <a:t> </a:t>
            </a:r>
            <a:r>
              <a:rPr lang="en-US" sz="1800" spc="58" dirty="0">
                <a:latin typeface="Abadi" panose="020B0604020104020204"/>
                <a:cs typeface="Arial"/>
              </a:rPr>
              <a:t>using</a:t>
            </a:r>
            <a:r>
              <a:rPr lang="en-US" sz="1800" dirty="0">
                <a:latin typeface="Abadi" panose="020B0604020104020204"/>
                <a:cs typeface="Arial"/>
              </a:rPr>
              <a:t> </a:t>
            </a:r>
            <a:r>
              <a:rPr lang="en-US" sz="1800" spc="30" dirty="0">
                <a:latin typeface="Abadi" panose="020B0604020104020204"/>
                <a:cs typeface="Arial"/>
              </a:rPr>
              <a:t>Marker</a:t>
            </a:r>
            <a:r>
              <a:rPr lang="en-US" sz="1800" dirty="0">
                <a:latin typeface="Abadi" panose="020B0604020104020204"/>
                <a:cs typeface="Arial"/>
              </a:rPr>
              <a:t> </a:t>
            </a:r>
            <a:r>
              <a:rPr lang="en-US" sz="1800" spc="55" dirty="0">
                <a:latin typeface="Abadi" panose="020B0604020104020204"/>
                <a:cs typeface="Arial"/>
              </a:rPr>
              <a:t>Cluster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100" dirty="0">
                <a:latin typeface="Abadi" panose="020B0604020104020204"/>
                <a:cs typeface="Arial"/>
              </a:rPr>
              <a:t>to </a:t>
            </a:r>
            <a:r>
              <a:rPr lang="en-US" sz="1800" spc="82" dirty="0">
                <a:latin typeface="Abadi" panose="020B0604020104020204"/>
                <a:cs typeface="Arial"/>
              </a:rPr>
              <a:t>identify</a:t>
            </a:r>
            <a:r>
              <a:rPr lang="en-US" sz="1800" dirty="0">
                <a:latin typeface="Abadi" panose="020B0604020104020204"/>
                <a:cs typeface="Arial"/>
              </a:rPr>
              <a:t> </a:t>
            </a:r>
            <a:r>
              <a:rPr lang="en-US" sz="1800" spc="97" dirty="0">
                <a:latin typeface="Abadi" panose="020B0604020104020204"/>
                <a:cs typeface="Arial"/>
              </a:rPr>
              <a:t>which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67" dirty="0">
                <a:latin typeface="Abadi" panose="020B0604020104020204"/>
                <a:cs typeface="Arial"/>
              </a:rPr>
              <a:t>launch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30" dirty="0">
                <a:latin typeface="Abadi" panose="020B0604020104020204"/>
                <a:cs typeface="Arial"/>
              </a:rPr>
              <a:t>sites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have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49" dirty="0">
                <a:latin typeface="Abadi" panose="020B0604020104020204"/>
                <a:cs typeface="Arial"/>
              </a:rPr>
              <a:t>relatively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82" dirty="0">
                <a:latin typeface="Abadi" panose="020B0604020104020204"/>
                <a:cs typeface="Arial"/>
              </a:rPr>
              <a:t>high</a:t>
            </a:r>
            <a:r>
              <a:rPr lang="en-US" sz="1800" dirty="0">
                <a:latin typeface="Abadi" panose="020B0604020104020204"/>
                <a:cs typeface="Arial"/>
              </a:rPr>
              <a:t> </a:t>
            </a:r>
            <a:r>
              <a:rPr lang="en-US" sz="1800" spc="36" dirty="0">
                <a:latin typeface="Abadi" panose="020B0604020104020204"/>
                <a:cs typeface="Arial"/>
              </a:rPr>
              <a:t>success</a:t>
            </a:r>
            <a:r>
              <a:rPr lang="en-US" sz="1800" spc="3" dirty="0">
                <a:latin typeface="Abadi" panose="020B0604020104020204"/>
                <a:cs typeface="Arial"/>
              </a:rPr>
              <a:t> </a:t>
            </a:r>
            <a:r>
              <a:rPr lang="en-US" sz="1800" spc="24" dirty="0">
                <a:latin typeface="Abadi" panose="020B0604020104020204"/>
                <a:cs typeface="Arial"/>
              </a:rPr>
              <a:t>rates.</a:t>
            </a:r>
            <a:endParaRPr lang="en-US" sz="1800" dirty="0">
              <a:latin typeface="Abadi" panose="020B0604020104020204"/>
              <a:cs typeface="Arial"/>
            </a:endParaRPr>
          </a:p>
          <a:p>
            <a:pPr marL="7701">
              <a:spcBef>
                <a:spcPts val="2086"/>
              </a:spcBef>
            </a:pPr>
            <a:r>
              <a:rPr lang="en-US" sz="1800" spc="55" dirty="0">
                <a:latin typeface="Abadi" panose="020B0604020104020204"/>
                <a:cs typeface="Arial"/>
              </a:rPr>
              <a:t>Distances</a:t>
            </a:r>
            <a:r>
              <a:rPr lang="en-US" sz="1800" spc="-79" dirty="0">
                <a:latin typeface="Abadi" panose="020B0604020104020204"/>
                <a:cs typeface="Arial"/>
              </a:rPr>
              <a:t> </a:t>
            </a:r>
            <a:r>
              <a:rPr lang="en-US" sz="1800" spc="97" dirty="0">
                <a:latin typeface="Abadi" panose="020B0604020104020204"/>
                <a:cs typeface="Arial"/>
              </a:rPr>
              <a:t>between</a:t>
            </a:r>
            <a:r>
              <a:rPr lang="en-US" sz="1800" spc="-76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a</a:t>
            </a:r>
            <a:r>
              <a:rPr lang="en-US" sz="1800" spc="-76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Launch</a:t>
            </a:r>
            <a:r>
              <a:rPr lang="en-US" sz="1800" spc="-79" dirty="0">
                <a:latin typeface="Abadi" panose="020B0604020104020204"/>
                <a:cs typeface="Arial"/>
              </a:rPr>
              <a:t> </a:t>
            </a:r>
            <a:r>
              <a:rPr lang="en-US" sz="1800" spc="58" dirty="0">
                <a:latin typeface="Abadi" panose="020B0604020104020204"/>
                <a:cs typeface="Arial"/>
              </a:rPr>
              <a:t>Site</a:t>
            </a:r>
            <a:r>
              <a:rPr lang="en-US" sz="1800" spc="-76" dirty="0">
                <a:latin typeface="Abadi" panose="020B0604020104020204"/>
                <a:cs typeface="Arial"/>
              </a:rPr>
              <a:t> </a:t>
            </a:r>
            <a:r>
              <a:rPr lang="en-US" sz="1800" spc="139" dirty="0">
                <a:latin typeface="Abadi" panose="020B0604020104020204"/>
                <a:cs typeface="Arial"/>
              </a:rPr>
              <a:t>to</a:t>
            </a:r>
            <a:r>
              <a:rPr lang="en-US" sz="1800" spc="-76" dirty="0">
                <a:latin typeface="Abadi" panose="020B0604020104020204"/>
                <a:cs typeface="Arial"/>
              </a:rPr>
              <a:t> </a:t>
            </a:r>
            <a:r>
              <a:rPr lang="en-US" sz="1800" spc="82" dirty="0">
                <a:latin typeface="Abadi" panose="020B0604020104020204"/>
                <a:cs typeface="Arial"/>
              </a:rPr>
              <a:t>its</a:t>
            </a:r>
            <a:r>
              <a:rPr lang="en-US" sz="1800" spc="-76" dirty="0">
                <a:latin typeface="Abadi" panose="020B0604020104020204"/>
                <a:cs typeface="Arial"/>
              </a:rPr>
              <a:t> </a:t>
            </a:r>
            <a:r>
              <a:rPr lang="en-US" sz="1800" spc="85" dirty="0">
                <a:latin typeface="Abadi" panose="020B0604020104020204"/>
                <a:cs typeface="Arial"/>
              </a:rPr>
              <a:t>proximities:</a:t>
            </a:r>
            <a:endParaRPr lang="en-US" sz="1800" dirty="0">
              <a:latin typeface="Abadi" panose="020B0604020104020204"/>
              <a:cs typeface="Arial"/>
            </a:endParaRPr>
          </a:p>
          <a:p>
            <a:pPr marL="464772" marR="889113" indent="134772">
              <a:lnSpc>
                <a:spcPct val="111400"/>
              </a:lnSpc>
              <a:spcBef>
                <a:spcPts val="888"/>
              </a:spcBef>
              <a:buChar char="-"/>
              <a:tabLst>
                <a:tab pos="599544" algn="l"/>
              </a:tabLst>
            </a:pPr>
            <a:r>
              <a:rPr lang="en-US" sz="1800" spc="85" dirty="0">
                <a:latin typeface="Abadi" panose="020B0604020104020204"/>
                <a:cs typeface="Arial"/>
              </a:rPr>
              <a:t>Added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82" dirty="0" smtClean="0">
                <a:latin typeface="Abadi" panose="020B0604020104020204"/>
                <a:cs typeface="Arial"/>
              </a:rPr>
              <a:t>colored</a:t>
            </a:r>
            <a:r>
              <a:rPr lang="en-US" sz="1800" spc="-12" dirty="0" smtClean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Lines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spc="115" dirty="0">
                <a:latin typeface="Abadi" panose="020B0604020104020204"/>
                <a:cs typeface="Arial"/>
              </a:rPr>
              <a:t>to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64" dirty="0">
                <a:latin typeface="Abadi" panose="020B0604020104020204"/>
                <a:cs typeface="Arial"/>
              </a:rPr>
              <a:t>show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spc="52" dirty="0">
                <a:latin typeface="Abadi" panose="020B0604020104020204"/>
                <a:cs typeface="Arial"/>
              </a:rPr>
              <a:t>distances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spc="76" dirty="0">
                <a:latin typeface="Abadi" panose="020B0604020104020204"/>
                <a:cs typeface="Arial"/>
              </a:rPr>
              <a:t>between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79" dirty="0">
                <a:latin typeface="Abadi" panose="020B0604020104020204"/>
                <a:cs typeface="Arial"/>
              </a:rPr>
              <a:t>the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spc="45" dirty="0">
                <a:latin typeface="Abadi" panose="020B0604020104020204"/>
                <a:cs typeface="Arial"/>
              </a:rPr>
              <a:t>Launch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spc="36" dirty="0">
                <a:latin typeface="Abadi" panose="020B0604020104020204"/>
                <a:cs typeface="Arial"/>
              </a:rPr>
              <a:t>Site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spc="-39" dirty="0">
                <a:latin typeface="Abadi" panose="020B0604020104020204"/>
                <a:cs typeface="Arial"/>
              </a:rPr>
              <a:t>KSC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-39" dirty="0">
                <a:latin typeface="Abadi" panose="020B0604020104020204"/>
                <a:cs typeface="Arial"/>
              </a:rPr>
              <a:t>LC-</a:t>
            </a:r>
            <a:r>
              <a:rPr lang="en-US" sz="1800" spc="73" dirty="0">
                <a:latin typeface="Abadi" panose="020B0604020104020204"/>
                <a:cs typeface="Arial"/>
              </a:rPr>
              <a:t>39A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(as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spc="-15" dirty="0">
                <a:latin typeface="Abadi" panose="020B0604020104020204"/>
                <a:cs typeface="Arial"/>
              </a:rPr>
              <a:t>an </a:t>
            </a:r>
            <a:r>
              <a:rPr lang="en-US" sz="1800" spc="42" dirty="0">
                <a:latin typeface="Abadi" panose="020B0604020104020204"/>
                <a:cs typeface="Arial"/>
              </a:rPr>
              <a:t>example)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58" dirty="0">
                <a:latin typeface="Abadi" panose="020B0604020104020204"/>
                <a:cs typeface="Arial"/>
              </a:rPr>
              <a:t>and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58" dirty="0">
                <a:latin typeface="Abadi" panose="020B0604020104020204"/>
                <a:cs typeface="Arial"/>
              </a:rPr>
              <a:t>its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spc="67" dirty="0">
                <a:latin typeface="Abadi" panose="020B0604020104020204"/>
                <a:cs typeface="Arial"/>
              </a:rPr>
              <a:t>proximities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33" dirty="0">
                <a:latin typeface="Abadi" panose="020B0604020104020204"/>
                <a:cs typeface="Arial"/>
              </a:rPr>
              <a:t>like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dirty="0">
                <a:latin typeface="Abadi" panose="020B0604020104020204"/>
                <a:cs typeface="Arial"/>
              </a:rPr>
              <a:t>Railway,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33" dirty="0">
                <a:latin typeface="Abadi" panose="020B0604020104020204"/>
                <a:cs typeface="Arial"/>
              </a:rPr>
              <a:t>Highway,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spc="49" dirty="0">
                <a:latin typeface="Abadi" panose="020B0604020104020204"/>
                <a:cs typeface="Arial"/>
              </a:rPr>
              <a:t>Coastline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58" dirty="0">
                <a:latin typeface="Abadi" panose="020B0604020104020204"/>
                <a:cs typeface="Arial"/>
              </a:rPr>
              <a:t>and</a:t>
            </a:r>
            <a:r>
              <a:rPr lang="en-US" sz="1800" spc="-12" dirty="0">
                <a:latin typeface="Abadi" panose="020B0604020104020204"/>
                <a:cs typeface="Arial"/>
              </a:rPr>
              <a:t> </a:t>
            </a:r>
            <a:r>
              <a:rPr lang="en-US" sz="1800" spc="39" dirty="0">
                <a:latin typeface="Abadi" panose="020B0604020104020204"/>
                <a:cs typeface="Arial"/>
              </a:rPr>
              <a:t>Closest</a:t>
            </a:r>
            <a:r>
              <a:rPr lang="en-US" sz="1800" spc="-15" dirty="0">
                <a:latin typeface="Abadi" panose="020B0604020104020204"/>
                <a:cs typeface="Arial"/>
              </a:rPr>
              <a:t> </a:t>
            </a:r>
            <a:r>
              <a:rPr lang="en-US" sz="1800" spc="24" dirty="0">
                <a:latin typeface="Abadi" panose="020B0604020104020204"/>
                <a:cs typeface="Arial"/>
              </a:rPr>
              <a:t>City.</a:t>
            </a:r>
            <a:endParaRPr lang="en-US" sz="1800" dirty="0">
              <a:latin typeface="Abadi" panose="020B0604020104020204"/>
              <a:cs typeface="Arial"/>
            </a:endParaRPr>
          </a:p>
          <a:p>
            <a:pPr>
              <a:spcBef>
                <a:spcPts val="3"/>
              </a:spcBef>
            </a:pPr>
            <a:endParaRPr lang="en-US" sz="1800" dirty="0">
              <a:latin typeface="Abadi" panose="020B0604020104020204"/>
              <a:cs typeface="Arial"/>
            </a:endParaRPr>
          </a:p>
          <a:p>
            <a:pPr marL="0" indent="0" algn="ctr">
              <a:buNone/>
            </a:pPr>
            <a:r>
              <a:rPr lang="en-US" sz="1800" u="sng" spc="67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GitHub</a:t>
            </a:r>
            <a:r>
              <a:rPr lang="en-US" sz="1800" u="sng" spc="-12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1800" u="sng" spc="-42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URL:</a:t>
            </a:r>
            <a:r>
              <a:rPr lang="en-US" sz="1800" u="sng" spc="-12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1800" u="sng" spc="61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Interactive</a:t>
            </a:r>
            <a:r>
              <a:rPr lang="en-US" sz="1800" u="sng" spc="-9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1800" u="sng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Visual</a:t>
            </a:r>
            <a:r>
              <a:rPr lang="en-US" sz="1800" u="sng" spc="-12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1800" u="sng" spc="52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Analytics</a:t>
            </a:r>
            <a:r>
              <a:rPr lang="en-US" sz="1800" u="sng" spc="-12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1800" u="sng" spc="100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with</a:t>
            </a:r>
            <a:r>
              <a:rPr lang="en-US" sz="1800" u="sng" spc="-9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1800" u="sng" spc="33" dirty="0"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Folium</a:t>
            </a:r>
            <a:endParaRPr lang="en-US" sz="1800" dirty="0">
              <a:latin typeface="Abadi" panose="020B0604020104020204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9971" y="1488141"/>
            <a:ext cx="9745663" cy="4688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marL="7701">
              <a:spcBef>
                <a:spcPts val="2195"/>
              </a:spcBef>
              <a:tabLst>
                <a:tab pos="608786" algn="l"/>
              </a:tabLst>
            </a:pPr>
            <a:r>
              <a:rPr lang="en-US" sz="4500" dirty="0" smtClean="0">
                <a:latin typeface="Abadi" panose="020B0604020104020204"/>
                <a:cs typeface="Arial"/>
              </a:rPr>
              <a:t>Launch Sites Dropdown List:</a:t>
            </a:r>
            <a:endParaRPr lang="en-US" sz="4500" dirty="0">
              <a:latin typeface="Abadi" panose="020B0604020104020204"/>
              <a:cs typeface="Arial"/>
            </a:endParaRPr>
          </a:p>
          <a:p>
            <a:pPr marL="608786" indent="-144014">
              <a:spcBef>
                <a:spcPts val="76"/>
              </a:spcBef>
              <a:buChar char="-"/>
              <a:tabLst>
                <a:tab pos="608786" algn="l"/>
              </a:tabLst>
            </a:pPr>
            <a:endParaRPr lang="en-US" sz="4500" spc="88" dirty="0" smtClean="0">
              <a:latin typeface="Abadi" panose="020B0604020104020204"/>
              <a:cs typeface="Arial"/>
            </a:endParaRPr>
          </a:p>
          <a:p>
            <a:pPr marL="608786" indent="-144014">
              <a:spcBef>
                <a:spcPts val="76"/>
              </a:spcBef>
              <a:buChar char="-"/>
              <a:tabLst>
                <a:tab pos="608786" algn="l"/>
              </a:tabLst>
            </a:pPr>
            <a:r>
              <a:rPr lang="en-US" sz="4500" spc="88" dirty="0" smtClean="0">
                <a:latin typeface="Abadi" panose="020B0604020104020204"/>
                <a:cs typeface="Arial"/>
              </a:rPr>
              <a:t>Added</a:t>
            </a:r>
            <a:r>
              <a:rPr lang="en-US" sz="4500" spc="-18" dirty="0" smtClean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a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103" dirty="0">
                <a:latin typeface="Abadi" panose="020B0604020104020204"/>
                <a:cs typeface="Arial"/>
              </a:rPr>
              <a:t>dropdown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61" dirty="0">
                <a:latin typeface="Abadi" panose="020B0604020104020204"/>
                <a:cs typeface="Arial"/>
              </a:rPr>
              <a:t>list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115" dirty="0">
                <a:latin typeface="Abadi" panose="020B0604020104020204"/>
                <a:cs typeface="Arial"/>
              </a:rPr>
              <a:t>to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55" dirty="0">
                <a:latin typeface="Abadi" panose="020B0604020104020204"/>
                <a:cs typeface="Arial"/>
              </a:rPr>
              <a:t>enable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49" dirty="0">
                <a:latin typeface="Abadi" panose="020B0604020104020204"/>
                <a:cs typeface="Arial"/>
              </a:rPr>
              <a:t>Launch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39" dirty="0">
                <a:latin typeface="Abadi" panose="020B0604020104020204"/>
                <a:cs typeface="Arial"/>
              </a:rPr>
              <a:t>Site</a:t>
            </a:r>
            <a:r>
              <a:rPr lang="en-US" sz="4500" spc="-18" dirty="0">
                <a:latin typeface="Abadi" panose="020B0604020104020204"/>
                <a:cs typeface="Arial"/>
              </a:rPr>
              <a:t> </a:t>
            </a:r>
            <a:r>
              <a:rPr lang="en-US" sz="4500" spc="55" dirty="0">
                <a:latin typeface="Abadi" panose="020B0604020104020204"/>
                <a:cs typeface="Arial"/>
              </a:rPr>
              <a:t>selection.</a:t>
            </a:r>
            <a:endParaRPr lang="en-US" sz="4500" dirty="0">
              <a:latin typeface="Abadi" panose="020B0604020104020204"/>
              <a:cs typeface="Arial"/>
            </a:endParaRPr>
          </a:p>
          <a:p>
            <a:pPr marL="7701">
              <a:spcBef>
                <a:spcPts val="2195"/>
              </a:spcBef>
            </a:pPr>
            <a:r>
              <a:rPr lang="en-US" sz="4500" dirty="0">
                <a:latin typeface="Abadi" panose="020B0604020104020204"/>
                <a:cs typeface="Arial"/>
              </a:rPr>
              <a:t>Pie</a:t>
            </a:r>
            <a:r>
              <a:rPr lang="en-US" sz="4500" spc="-73" dirty="0">
                <a:latin typeface="Abadi" panose="020B0604020104020204"/>
                <a:cs typeface="Arial"/>
              </a:rPr>
              <a:t> </a:t>
            </a:r>
            <a:r>
              <a:rPr lang="en-US" sz="4500" spc="94" dirty="0">
                <a:latin typeface="Abadi" panose="020B0604020104020204"/>
                <a:cs typeface="Arial"/>
              </a:rPr>
              <a:t>Chart</a:t>
            </a:r>
            <a:r>
              <a:rPr lang="en-US" sz="4500" spc="-69" dirty="0">
                <a:latin typeface="Abadi" panose="020B0604020104020204"/>
                <a:cs typeface="Arial"/>
              </a:rPr>
              <a:t> </a:t>
            </a:r>
            <a:r>
              <a:rPr lang="en-US" sz="4500" spc="103" dirty="0">
                <a:latin typeface="Abadi" panose="020B0604020104020204"/>
                <a:cs typeface="Arial"/>
              </a:rPr>
              <a:t>showing</a:t>
            </a:r>
            <a:r>
              <a:rPr lang="en-US" sz="4500" spc="-69" dirty="0">
                <a:latin typeface="Abadi" panose="020B0604020104020204"/>
                <a:cs typeface="Arial"/>
              </a:rPr>
              <a:t> </a:t>
            </a:r>
            <a:r>
              <a:rPr lang="en-US" sz="4500" spc="55" dirty="0">
                <a:latin typeface="Abadi" panose="020B0604020104020204"/>
                <a:cs typeface="Arial"/>
              </a:rPr>
              <a:t>Success</a:t>
            </a:r>
            <a:r>
              <a:rPr lang="en-US" sz="4500" spc="-69" dirty="0">
                <a:latin typeface="Abadi" panose="020B0604020104020204"/>
                <a:cs typeface="Arial"/>
              </a:rPr>
              <a:t> </a:t>
            </a:r>
            <a:r>
              <a:rPr lang="en-US" sz="4500" spc="61" dirty="0">
                <a:latin typeface="Abadi" panose="020B0604020104020204"/>
                <a:cs typeface="Arial"/>
              </a:rPr>
              <a:t>Launches</a:t>
            </a:r>
            <a:r>
              <a:rPr lang="en-US" sz="4500" spc="-73" dirty="0">
                <a:latin typeface="Abadi" panose="020B0604020104020204"/>
                <a:cs typeface="Arial"/>
              </a:rPr>
              <a:t> </a:t>
            </a:r>
            <a:r>
              <a:rPr lang="en-US" sz="4500" spc="67" dirty="0">
                <a:latin typeface="Abadi" panose="020B0604020104020204"/>
                <a:cs typeface="Arial"/>
              </a:rPr>
              <a:t>(All</a:t>
            </a:r>
            <a:r>
              <a:rPr lang="en-US" sz="4500" spc="-69" dirty="0">
                <a:latin typeface="Abadi" panose="020B0604020104020204"/>
                <a:cs typeface="Arial"/>
              </a:rPr>
              <a:t> </a:t>
            </a:r>
            <a:r>
              <a:rPr lang="en-US" sz="4500" spc="88" dirty="0">
                <a:latin typeface="Abadi" panose="020B0604020104020204"/>
                <a:cs typeface="Arial"/>
              </a:rPr>
              <a:t>Sites/Certain</a:t>
            </a:r>
            <a:r>
              <a:rPr lang="en-US" sz="4500" spc="-69" dirty="0">
                <a:latin typeface="Abadi" panose="020B0604020104020204"/>
                <a:cs typeface="Arial"/>
              </a:rPr>
              <a:t> </a:t>
            </a:r>
            <a:r>
              <a:rPr lang="en-US" sz="4500" spc="42" dirty="0">
                <a:latin typeface="Abadi" panose="020B0604020104020204"/>
                <a:cs typeface="Arial"/>
              </a:rPr>
              <a:t>Site):</a:t>
            </a:r>
            <a:endParaRPr lang="en-US" sz="4500" dirty="0">
              <a:latin typeface="Abadi" panose="020B0604020104020204"/>
              <a:cs typeface="Arial"/>
            </a:endParaRPr>
          </a:p>
          <a:p>
            <a:pPr marL="464772" marR="673862" indent="144014">
              <a:lnSpc>
                <a:spcPct val="110800"/>
              </a:lnSpc>
              <a:spcBef>
                <a:spcPts val="955"/>
              </a:spcBef>
              <a:buChar char="-"/>
              <a:tabLst>
                <a:tab pos="608786" algn="l"/>
              </a:tabLst>
            </a:pPr>
            <a:r>
              <a:rPr lang="en-US" sz="4500" spc="88" dirty="0">
                <a:latin typeface="Abadi" panose="020B0604020104020204"/>
                <a:cs typeface="Arial"/>
              </a:rPr>
              <a:t>Added</a:t>
            </a:r>
            <a:r>
              <a:rPr lang="en-US" sz="4500" spc="-18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a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73" dirty="0">
                <a:latin typeface="Abadi" panose="020B0604020104020204"/>
                <a:cs typeface="Arial"/>
              </a:rPr>
              <a:t>pie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88" dirty="0">
                <a:latin typeface="Abadi" panose="020B0604020104020204"/>
                <a:cs typeface="Arial"/>
              </a:rPr>
              <a:t>chart</a:t>
            </a:r>
            <a:r>
              <a:rPr lang="en-US" sz="4500" spc="-18" dirty="0">
                <a:latin typeface="Abadi" panose="020B0604020104020204"/>
                <a:cs typeface="Arial"/>
              </a:rPr>
              <a:t> </a:t>
            </a:r>
            <a:r>
              <a:rPr lang="en-US" sz="4500" spc="115" dirty="0">
                <a:latin typeface="Abadi" panose="020B0604020104020204"/>
                <a:cs typeface="Arial"/>
              </a:rPr>
              <a:t>to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64" dirty="0">
                <a:latin typeface="Abadi" panose="020B0604020104020204"/>
                <a:cs typeface="Arial"/>
              </a:rPr>
              <a:t>show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85" dirty="0">
                <a:latin typeface="Abadi" panose="020B0604020104020204"/>
                <a:cs typeface="Arial"/>
              </a:rPr>
              <a:t>the</a:t>
            </a:r>
            <a:r>
              <a:rPr lang="en-US" sz="4500" spc="-18" dirty="0">
                <a:latin typeface="Abadi" panose="020B0604020104020204"/>
                <a:cs typeface="Arial"/>
              </a:rPr>
              <a:t> </a:t>
            </a:r>
            <a:r>
              <a:rPr lang="en-US" sz="4500" spc="88" dirty="0">
                <a:latin typeface="Abadi" panose="020B0604020104020204"/>
                <a:cs typeface="Arial"/>
              </a:rPr>
              <a:t>total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55" dirty="0">
                <a:latin typeface="Abadi" panose="020B0604020104020204"/>
                <a:cs typeface="Arial"/>
              </a:rPr>
              <a:t>successful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52" dirty="0">
                <a:latin typeface="Abadi" panose="020B0604020104020204"/>
                <a:cs typeface="Arial"/>
              </a:rPr>
              <a:t>launches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109" dirty="0">
                <a:latin typeface="Abadi" panose="020B0604020104020204"/>
                <a:cs typeface="Arial"/>
              </a:rPr>
              <a:t>count</a:t>
            </a:r>
            <a:r>
              <a:rPr lang="en-US" sz="4500" spc="-18" dirty="0">
                <a:latin typeface="Abadi" panose="020B0604020104020204"/>
                <a:cs typeface="Arial"/>
              </a:rPr>
              <a:t> </a:t>
            </a:r>
            <a:r>
              <a:rPr lang="en-US" sz="4500" spc="88" dirty="0">
                <a:latin typeface="Abadi" panose="020B0604020104020204"/>
                <a:cs typeface="Arial"/>
              </a:rPr>
              <a:t>for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36" dirty="0">
                <a:latin typeface="Abadi" panose="020B0604020104020204"/>
                <a:cs typeface="Arial"/>
              </a:rPr>
              <a:t>all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33" dirty="0">
                <a:latin typeface="Abadi" panose="020B0604020104020204"/>
                <a:cs typeface="Arial"/>
              </a:rPr>
              <a:t>sites</a:t>
            </a:r>
            <a:r>
              <a:rPr lang="en-US" sz="4500" spc="-18" dirty="0">
                <a:latin typeface="Abadi" panose="020B0604020104020204"/>
                <a:cs typeface="Arial"/>
              </a:rPr>
              <a:t> </a:t>
            </a:r>
            <a:r>
              <a:rPr lang="en-US" sz="4500" spc="61" dirty="0">
                <a:latin typeface="Abadi" panose="020B0604020104020204"/>
                <a:cs typeface="Arial"/>
              </a:rPr>
              <a:t>and</a:t>
            </a:r>
            <a:r>
              <a:rPr lang="en-US" sz="4500" spc="-15" dirty="0">
                <a:latin typeface="Abadi" panose="020B0604020104020204"/>
                <a:cs typeface="Arial"/>
              </a:rPr>
              <a:t> </a:t>
            </a:r>
            <a:r>
              <a:rPr lang="en-US" sz="4500" spc="69" dirty="0">
                <a:latin typeface="Abadi" panose="020B0604020104020204"/>
                <a:cs typeface="Arial"/>
              </a:rPr>
              <a:t>the </a:t>
            </a:r>
            <a:r>
              <a:rPr lang="en-US" sz="4500" dirty="0">
                <a:latin typeface="Abadi" panose="020B0604020104020204"/>
                <a:cs typeface="Arial"/>
              </a:rPr>
              <a:t>Success</a:t>
            </a:r>
            <a:r>
              <a:rPr lang="en-US" sz="4500" spc="12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vs.</a:t>
            </a:r>
            <a:r>
              <a:rPr lang="en-US" sz="4500" spc="15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Failed</a:t>
            </a:r>
            <a:r>
              <a:rPr lang="en-US" sz="4500" spc="15" dirty="0">
                <a:latin typeface="Abadi" panose="020B0604020104020204"/>
                <a:cs typeface="Arial"/>
              </a:rPr>
              <a:t> </a:t>
            </a:r>
            <a:r>
              <a:rPr lang="en-US" sz="4500" spc="82" dirty="0">
                <a:latin typeface="Abadi" panose="020B0604020104020204"/>
                <a:cs typeface="Arial"/>
              </a:rPr>
              <a:t>counts</a:t>
            </a:r>
            <a:r>
              <a:rPr lang="en-US" sz="4500" spc="15" dirty="0">
                <a:latin typeface="Abadi" panose="020B0604020104020204"/>
                <a:cs typeface="Arial"/>
              </a:rPr>
              <a:t> </a:t>
            </a:r>
            <a:r>
              <a:rPr lang="en-US" sz="4500" spc="88" dirty="0">
                <a:latin typeface="Abadi" panose="020B0604020104020204"/>
                <a:cs typeface="Arial"/>
              </a:rPr>
              <a:t>for</a:t>
            </a:r>
            <a:r>
              <a:rPr lang="en-US" sz="4500" spc="15" dirty="0">
                <a:latin typeface="Abadi" panose="020B0604020104020204"/>
                <a:cs typeface="Arial"/>
              </a:rPr>
              <a:t> </a:t>
            </a:r>
            <a:r>
              <a:rPr lang="en-US" sz="4500" spc="85" dirty="0">
                <a:latin typeface="Abadi" panose="020B0604020104020204"/>
                <a:cs typeface="Arial"/>
              </a:rPr>
              <a:t>the</a:t>
            </a:r>
            <a:r>
              <a:rPr lang="en-US" sz="4500" spc="15" dirty="0">
                <a:latin typeface="Abadi" panose="020B0604020104020204"/>
                <a:cs typeface="Arial"/>
              </a:rPr>
              <a:t> </a:t>
            </a:r>
            <a:r>
              <a:rPr lang="en-US" sz="4500" spc="39" dirty="0">
                <a:latin typeface="Abadi" panose="020B0604020104020204"/>
                <a:cs typeface="Arial"/>
              </a:rPr>
              <a:t>site,</a:t>
            </a:r>
            <a:r>
              <a:rPr lang="en-US" sz="4500" spc="15" dirty="0">
                <a:latin typeface="Abadi" panose="020B0604020104020204"/>
                <a:cs typeface="Arial"/>
              </a:rPr>
              <a:t> </a:t>
            </a:r>
            <a:r>
              <a:rPr lang="en-US" sz="4500" spc="97" dirty="0">
                <a:latin typeface="Abadi" panose="020B0604020104020204"/>
                <a:cs typeface="Arial"/>
              </a:rPr>
              <a:t>if</a:t>
            </a:r>
            <a:r>
              <a:rPr lang="en-US" sz="4500" spc="12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a</a:t>
            </a:r>
            <a:r>
              <a:rPr lang="en-US" sz="4500" spc="15" dirty="0">
                <a:latin typeface="Abadi" panose="020B0604020104020204"/>
                <a:cs typeface="Arial"/>
              </a:rPr>
              <a:t> </a:t>
            </a:r>
            <a:r>
              <a:rPr lang="en-US" sz="4500" spc="67" dirty="0">
                <a:latin typeface="Abadi" panose="020B0604020104020204"/>
                <a:cs typeface="Arial"/>
              </a:rPr>
              <a:t>speci</a:t>
            </a:r>
            <a:r>
              <a:rPr lang="en-US" sz="4500" spc="67" dirty="0">
                <a:latin typeface="Abadi" panose="020B0604020104020204"/>
                <a:cs typeface="Palatino Linotype"/>
              </a:rPr>
              <a:t>f</a:t>
            </a:r>
            <a:r>
              <a:rPr lang="en-US" sz="4500" spc="67" dirty="0">
                <a:latin typeface="Abadi" panose="020B0604020104020204"/>
                <a:cs typeface="Arial"/>
              </a:rPr>
              <a:t>ic</a:t>
            </a:r>
            <a:r>
              <a:rPr lang="en-US" sz="4500" spc="15" dirty="0">
                <a:latin typeface="Abadi" panose="020B0604020104020204"/>
                <a:cs typeface="Arial"/>
              </a:rPr>
              <a:t> </a:t>
            </a:r>
            <a:r>
              <a:rPr lang="en-US" sz="4500" spc="49" dirty="0">
                <a:latin typeface="Abadi" panose="020B0604020104020204"/>
                <a:cs typeface="Arial"/>
              </a:rPr>
              <a:t>Launch</a:t>
            </a:r>
            <a:r>
              <a:rPr lang="en-US" sz="4500" spc="15" dirty="0">
                <a:latin typeface="Abadi" panose="020B0604020104020204"/>
                <a:cs typeface="Arial"/>
              </a:rPr>
              <a:t> </a:t>
            </a:r>
            <a:r>
              <a:rPr lang="en-US" sz="4500" spc="39" dirty="0">
                <a:latin typeface="Abadi" panose="020B0604020104020204"/>
                <a:cs typeface="Arial"/>
              </a:rPr>
              <a:t>Site</a:t>
            </a:r>
            <a:r>
              <a:rPr lang="en-US" sz="4500" spc="15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was</a:t>
            </a:r>
            <a:r>
              <a:rPr lang="en-US" sz="4500" spc="15" dirty="0">
                <a:latin typeface="Abadi" panose="020B0604020104020204"/>
                <a:cs typeface="Arial"/>
              </a:rPr>
              <a:t> </a:t>
            </a:r>
            <a:r>
              <a:rPr lang="en-US" sz="4500" spc="52" dirty="0">
                <a:latin typeface="Abadi" panose="020B0604020104020204"/>
                <a:cs typeface="Arial"/>
              </a:rPr>
              <a:t>selected.</a:t>
            </a:r>
            <a:endParaRPr lang="en-US" sz="4500" dirty="0">
              <a:latin typeface="Abadi" panose="020B0604020104020204"/>
              <a:cs typeface="Arial"/>
            </a:endParaRPr>
          </a:p>
          <a:p>
            <a:pPr marL="7701">
              <a:spcBef>
                <a:spcPts val="2192"/>
              </a:spcBef>
            </a:pPr>
            <a:r>
              <a:rPr lang="en-US" sz="4500" spc="79" dirty="0">
                <a:latin typeface="Abadi" panose="020B0604020104020204"/>
                <a:cs typeface="Arial"/>
              </a:rPr>
              <a:t>Slider</a:t>
            </a:r>
            <a:r>
              <a:rPr lang="en-US" sz="4500" spc="-61" dirty="0">
                <a:latin typeface="Abadi" panose="020B0604020104020204"/>
                <a:cs typeface="Arial"/>
              </a:rPr>
              <a:t> </a:t>
            </a:r>
            <a:r>
              <a:rPr lang="en-US" sz="4500" spc="149" dirty="0">
                <a:latin typeface="Abadi" panose="020B0604020104020204"/>
                <a:cs typeface="Arial"/>
              </a:rPr>
              <a:t>of</a:t>
            </a:r>
            <a:r>
              <a:rPr lang="en-US" sz="4500" spc="-61" dirty="0">
                <a:latin typeface="Abadi" panose="020B0604020104020204"/>
                <a:cs typeface="Arial"/>
              </a:rPr>
              <a:t> </a:t>
            </a:r>
            <a:r>
              <a:rPr lang="en-US" sz="4500" spc="45" dirty="0">
                <a:latin typeface="Abadi" panose="020B0604020104020204"/>
                <a:cs typeface="Arial"/>
              </a:rPr>
              <a:t>Payload</a:t>
            </a:r>
            <a:r>
              <a:rPr lang="en-US" sz="4500" spc="-58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Mass</a:t>
            </a:r>
            <a:r>
              <a:rPr lang="en-US" sz="4500" spc="-61" dirty="0">
                <a:latin typeface="Abadi" panose="020B0604020104020204"/>
                <a:cs typeface="Arial"/>
              </a:rPr>
              <a:t> </a:t>
            </a:r>
            <a:r>
              <a:rPr lang="en-US" sz="4500" spc="30" dirty="0">
                <a:latin typeface="Abadi" panose="020B0604020104020204"/>
                <a:cs typeface="Arial"/>
              </a:rPr>
              <a:t>Range:</a:t>
            </a:r>
            <a:endParaRPr lang="en-US" sz="4500" dirty="0">
              <a:latin typeface="Abadi" panose="020B0604020104020204"/>
              <a:cs typeface="Arial"/>
            </a:endParaRPr>
          </a:p>
          <a:p>
            <a:pPr marL="608786" indent="-144014">
              <a:spcBef>
                <a:spcPts val="1201"/>
              </a:spcBef>
              <a:buChar char="-"/>
              <a:tabLst>
                <a:tab pos="608786" algn="l"/>
              </a:tabLst>
            </a:pPr>
            <a:r>
              <a:rPr lang="en-US" sz="4500" spc="88" dirty="0">
                <a:latin typeface="Abadi" panose="020B0604020104020204"/>
                <a:cs typeface="Arial"/>
              </a:rPr>
              <a:t>Added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a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58" dirty="0">
                <a:latin typeface="Abadi" panose="020B0604020104020204"/>
                <a:cs typeface="Arial"/>
              </a:rPr>
              <a:t>slider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115" dirty="0">
                <a:latin typeface="Abadi" panose="020B0604020104020204"/>
                <a:cs typeface="Arial"/>
              </a:rPr>
              <a:t>to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55" dirty="0">
                <a:latin typeface="Abadi" panose="020B0604020104020204"/>
                <a:cs typeface="Arial"/>
              </a:rPr>
              <a:t>select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Payload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39" dirty="0">
                <a:latin typeface="Abadi" panose="020B0604020104020204"/>
                <a:cs typeface="Arial"/>
              </a:rPr>
              <a:t>range.</a:t>
            </a:r>
            <a:endParaRPr lang="en-US" sz="4500" dirty="0">
              <a:latin typeface="Abadi" panose="020B0604020104020204"/>
              <a:cs typeface="Arial"/>
            </a:endParaRPr>
          </a:p>
          <a:p>
            <a:pPr marL="7701">
              <a:spcBef>
                <a:spcPts val="2192"/>
              </a:spcBef>
            </a:pPr>
            <a:r>
              <a:rPr lang="en-US" sz="4500" spc="94" dirty="0">
                <a:latin typeface="Abadi" panose="020B0604020104020204"/>
                <a:cs typeface="Arial"/>
              </a:rPr>
              <a:t>Scatter</a:t>
            </a:r>
            <a:r>
              <a:rPr lang="en-US" sz="4500" spc="-64" dirty="0">
                <a:latin typeface="Abadi" panose="020B0604020104020204"/>
                <a:cs typeface="Arial"/>
              </a:rPr>
              <a:t> </a:t>
            </a:r>
            <a:r>
              <a:rPr lang="en-US" sz="4500" spc="94" dirty="0">
                <a:latin typeface="Abadi" panose="020B0604020104020204"/>
                <a:cs typeface="Arial"/>
              </a:rPr>
              <a:t>Chart</a:t>
            </a:r>
            <a:r>
              <a:rPr lang="en-US" sz="4500" spc="-64" dirty="0">
                <a:latin typeface="Abadi" panose="020B0604020104020204"/>
                <a:cs typeface="Arial"/>
              </a:rPr>
              <a:t> </a:t>
            </a:r>
            <a:r>
              <a:rPr lang="en-US" sz="4500" spc="149" dirty="0">
                <a:latin typeface="Abadi" panose="020B0604020104020204"/>
                <a:cs typeface="Arial"/>
              </a:rPr>
              <a:t>of</a:t>
            </a:r>
            <a:r>
              <a:rPr lang="en-US" sz="4500" spc="-64" dirty="0">
                <a:latin typeface="Abadi" panose="020B0604020104020204"/>
                <a:cs typeface="Arial"/>
              </a:rPr>
              <a:t> </a:t>
            </a:r>
            <a:r>
              <a:rPr lang="en-US" sz="4500" spc="45" dirty="0">
                <a:latin typeface="Abadi" panose="020B0604020104020204"/>
                <a:cs typeface="Arial"/>
              </a:rPr>
              <a:t>Payload</a:t>
            </a:r>
            <a:r>
              <a:rPr lang="en-US" sz="4500" spc="-64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Mass</a:t>
            </a:r>
            <a:r>
              <a:rPr lang="en-US" sz="4500" spc="-64" dirty="0">
                <a:latin typeface="Abadi" panose="020B0604020104020204"/>
                <a:cs typeface="Arial"/>
              </a:rPr>
              <a:t> </a:t>
            </a:r>
            <a:r>
              <a:rPr lang="en-US" sz="4500" spc="42" dirty="0">
                <a:latin typeface="Abadi" panose="020B0604020104020204"/>
                <a:cs typeface="Arial"/>
              </a:rPr>
              <a:t>vs.</a:t>
            </a:r>
            <a:r>
              <a:rPr lang="en-US" sz="4500" spc="-64" dirty="0">
                <a:latin typeface="Abadi" panose="020B0604020104020204"/>
                <a:cs typeface="Arial"/>
              </a:rPr>
              <a:t> </a:t>
            </a:r>
            <a:r>
              <a:rPr lang="en-US" sz="4500" spc="55" dirty="0">
                <a:latin typeface="Abadi" panose="020B0604020104020204"/>
                <a:cs typeface="Arial"/>
              </a:rPr>
              <a:t>Success</a:t>
            </a:r>
            <a:r>
              <a:rPr lang="en-US" sz="4500" spc="-64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Rate</a:t>
            </a:r>
            <a:r>
              <a:rPr lang="en-US" sz="4500" spc="-61" dirty="0">
                <a:latin typeface="Abadi" panose="020B0604020104020204"/>
                <a:cs typeface="Arial"/>
              </a:rPr>
              <a:t> </a:t>
            </a:r>
            <a:r>
              <a:rPr lang="en-US" sz="4500" spc="124" dirty="0">
                <a:latin typeface="Abadi" panose="020B0604020104020204"/>
                <a:cs typeface="Arial"/>
              </a:rPr>
              <a:t>for</a:t>
            </a:r>
            <a:r>
              <a:rPr lang="en-US" sz="4500" spc="-64" dirty="0">
                <a:latin typeface="Abadi" panose="020B0604020104020204"/>
                <a:cs typeface="Arial"/>
              </a:rPr>
              <a:t> </a:t>
            </a:r>
            <a:r>
              <a:rPr lang="en-US" sz="4500" spc="115" dirty="0">
                <a:latin typeface="Abadi" panose="020B0604020104020204"/>
                <a:cs typeface="Arial"/>
              </a:rPr>
              <a:t>the</a:t>
            </a:r>
            <a:r>
              <a:rPr lang="en-US" sz="4500" spc="-64" dirty="0">
                <a:latin typeface="Abadi" panose="020B0604020104020204"/>
                <a:cs typeface="Arial"/>
              </a:rPr>
              <a:t> </a:t>
            </a:r>
            <a:r>
              <a:rPr lang="en-US" sz="4500" spc="82" dirty="0">
                <a:latin typeface="Abadi" panose="020B0604020104020204"/>
                <a:cs typeface="Arial"/>
              </a:rPr>
              <a:t>di</a:t>
            </a:r>
            <a:r>
              <a:rPr lang="en-US" sz="4500" spc="82" dirty="0">
                <a:latin typeface="Abadi" panose="020B0604020104020204"/>
                <a:cs typeface="Verdana"/>
              </a:rPr>
              <a:t>ﬀ</a:t>
            </a:r>
            <a:r>
              <a:rPr lang="en-US" sz="4500" spc="82" dirty="0">
                <a:latin typeface="Abadi" panose="020B0604020104020204"/>
                <a:cs typeface="Arial"/>
              </a:rPr>
              <a:t>erent</a:t>
            </a:r>
            <a:r>
              <a:rPr lang="en-US" sz="4500" spc="-64" dirty="0">
                <a:latin typeface="Abadi" panose="020B0604020104020204"/>
                <a:cs typeface="Arial"/>
              </a:rPr>
              <a:t> </a:t>
            </a:r>
            <a:r>
              <a:rPr lang="en-US" sz="4500" spc="76" dirty="0">
                <a:latin typeface="Abadi" panose="020B0604020104020204"/>
                <a:cs typeface="Arial"/>
              </a:rPr>
              <a:t>Booster</a:t>
            </a:r>
            <a:r>
              <a:rPr lang="en-US" sz="4500" spc="-64" dirty="0">
                <a:latin typeface="Abadi" panose="020B0604020104020204"/>
                <a:cs typeface="Arial"/>
              </a:rPr>
              <a:t> </a:t>
            </a:r>
            <a:r>
              <a:rPr lang="en-US" sz="4500" spc="36" dirty="0">
                <a:latin typeface="Abadi" panose="020B0604020104020204"/>
                <a:cs typeface="Arial"/>
              </a:rPr>
              <a:t>Versions:</a:t>
            </a:r>
            <a:endParaRPr lang="en-US" sz="4500" dirty="0">
              <a:latin typeface="Abadi" panose="020B0604020104020204"/>
              <a:cs typeface="Arial"/>
            </a:endParaRPr>
          </a:p>
          <a:p>
            <a:pPr marL="608786" indent="-144014">
              <a:spcBef>
                <a:spcPts val="1201"/>
              </a:spcBef>
              <a:buChar char="-"/>
              <a:tabLst>
                <a:tab pos="608786" algn="l"/>
              </a:tabLst>
            </a:pPr>
            <a:r>
              <a:rPr lang="en-US" sz="4500" spc="88" dirty="0">
                <a:latin typeface="Abadi" panose="020B0604020104020204"/>
                <a:cs typeface="Arial"/>
              </a:rPr>
              <a:t>Added</a:t>
            </a:r>
            <a:r>
              <a:rPr lang="en-US" sz="4500" spc="-9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a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69" dirty="0">
                <a:latin typeface="Abadi" panose="020B0604020104020204"/>
                <a:cs typeface="Arial"/>
              </a:rPr>
              <a:t>scatter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88" dirty="0">
                <a:latin typeface="Abadi" panose="020B0604020104020204"/>
                <a:cs typeface="Arial"/>
              </a:rPr>
              <a:t>chart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115" dirty="0">
                <a:latin typeface="Abadi" panose="020B0604020104020204"/>
                <a:cs typeface="Arial"/>
              </a:rPr>
              <a:t>to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64" dirty="0">
                <a:latin typeface="Abadi" panose="020B0604020104020204"/>
                <a:cs typeface="Arial"/>
              </a:rPr>
              <a:t>show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85" dirty="0">
                <a:latin typeface="Abadi" panose="020B0604020104020204"/>
                <a:cs typeface="Arial"/>
              </a:rPr>
              <a:t>the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73" dirty="0">
                <a:latin typeface="Abadi" panose="020B0604020104020204"/>
                <a:cs typeface="Arial"/>
              </a:rPr>
              <a:t>correlation</a:t>
            </a:r>
            <a:r>
              <a:rPr lang="en-US" sz="4500" spc="-9" dirty="0">
                <a:latin typeface="Abadi" panose="020B0604020104020204"/>
                <a:cs typeface="Arial"/>
              </a:rPr>
              <a:t> </a:t>
            </a:r>
            <a:r>
              <a:rPr lang="en-US" sz="4500" spc="76" dirty="0">
                <a:latin typeface="Abadi" panose="020B0604020104020204"/>
                <a:cs typeface="Arial"/>
              </a:rPr>
              <a:t>between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dirty="0">
                <a:latin typeface="Abadi" panose="020B0604020104020204"/>
                <a:cs typeface="Arial"/>
              </a:rPr>
              <a:t>Payload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61" dirty="0">
                <a:latin typeface="Abadi" panose="020B0604020104020204"/>
                <a:cs typeface="Arial"/>
              </a:rPr>
              <a:t>and</a:t>
            </a:r>
            <a:r>
              <a:rPr lang="en-US" sz="4500" spc="-6" dirty="0">
                <a:latin typeface="Abadi" panose="020B0604020104020204"/>
                <a:cs typeface="Arial"/>
              </a:rPr>
              <a:t> </a:t>
            </a:r>
            <a:r>
              <a:rPr lang="en-US" sz="4500" spc="49" dirty="0">
                <a:latin typeface="Abadi" panose="020B0604020104020204"/>
                <a:cs typeface="Arial"/>
              </a:rPr>
              <a:t>Launch</a:t>
            </a:r>
            <a:r>
              <a:rPr lang="en-US" sz="4500" spc="-6" dirty="0">
                <a:latin typeface="Abadi" panose="020B0604020104020204"/>
                <a:cs typeface="Arial"/>
              </a:rPr>
              <a:t> Success.</a:t>
            </a:r>
            <a:endParaRPr lang="en-US" sz="4500" dirty="0">
              <a:latin typeface="Abadi" panose="020B0604020104020204"/>
              <a:cs typeface="Arial"/>
            </a:endParaRPr>
          </a:p>
          <a:p>
            <a:pPr>
              <a:lnSpc>
                <a:spcPct val="100000"/>
              </a:lnSpc>
            </a:pPr>
            <a:endParaRPr lang="en-US" sz="3800" dirty="0">
              <a:latin typeface="Abadi" panose="020B0604020104020204"/>
              <a:cs typeface="Arial"/>
            </a:endParaRPr>
          </a:p>
          <a:p>
            <a:pPr>
              <a:spcBef>
                <a:spcPts val="21"/>
              </a:spcBef>
            </a:pPr>
            <a:endParaRPr lang="en-US" sz="4500" dirty="0">
              <a:latin typeface="Abadi" panose="020B0604020104020204"/>
              <a:cs typeface="Arial"/>
            </a:endParaRPr>
          </a:p>
          <a:p>
            <a:pPr marL="0" indent="0" algn="ctr">
              <a:buNone/>
            </a:pPr>
            <a:r>
              <a:rPr lang="en-US" sz="4500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GitHub</a:t>
            </a:r>
            <a:r>
              <a:rPr lang="en-US" sz="4500" u="sng" spc="-36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4500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URL:</a:t>
            </a:r>
            <a:r>
              <a:rPr lang="en-US" sz="4500" u="sng" spc="-36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4500" u="sng" spc="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SpaceX</a:t>
            </a:r>
            <a:r>
              <a:rPr lang="en-US" sz="4500" u="sng" spc="-36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450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Dash</a:t>
            </a:r>
            <a:r>
              <a:rPr lang="en-US" sz="4500" u="sng" spc="-36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 </a:t>
            </a:r>
            <a:r>
              <a:rPr lang="en-US" sz="4500" u="sng" spc="79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 panose="020B0604020104020204"/>
                <a:cs typeface="Arial"/>
                <a:hlinkClick r:id="rId3"/>
              </a:rPr>
              <a:t>App</a:t>
            </a:r>
            <a:endParaRPr lang="en-US" sz="4500" dirty="0">
              <a:latin typeface="Abadi" panose="020B0604020104020204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7880" y="1399563"/>
            <a:ext cx="1097249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10" name="object 3"/>
          <p:cNvSpPr/>
          <p:nvPr/>
        </p:nvSpPr>
        <p:spPr>
          <a:xfrm>
            <a:off x="707880" y="1968081"/>
            <a:ext cx="2224902" cy="1787050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4"/>
          <p:cNvSpPr txBox="1"/>
          <p:nvPr/>
        </p:nvSpPr>
        <p:spPr>
          <a:xfrm>
            <a:off x="738790" y="2489167"/>
            <a:ext cx="2162908" cy="74100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9" dirty="0">
                <a:latin typeface="Abadi"/>
                <a:cs typeface="Arial"/>
              </a:rPr>
              <a:t>Creating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dirty="0">
                <a:latin typeface="Abadi"/>
                <a:cs typeface="Arial"/>
              </a:rPr>
              <a:t>a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49" dirty="0">
                <a:latin typeface="Abadi"/>
                <a:cs typeface="Arial"/>
              </a:rPr>
              <a:t>NumPy</a:t>
            </a:r>
            <a:r>
              <a:rPr sz="1577" spc="49" dirty="0">
                <a:latin typeface="Abadi"/>
                <a:cs typeface="Arial"/>
              </a:rPr>
              <a:t> </a:t>
            </a:r>
            <a:r>
              <a:rPr sz="1577" spc="58" dirty="0">
                <a:latin typeface="Abadi"/>
                <a:cs typeface="Arial"/>
              </a:rPr>
              <a:t>array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118" dirty="0">
                <a:latin typeface="Abadi"/>
                <a:cs typeface="Arial"/>
              </a:rPr>
              <a:t>from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column </a:t>
            </a:r>
            <a:r>
              <a:rPr sz="1577" spc="67" dirty="0">
                <a:latin typeface="Abadi"/>
                <a:cs typeface="Arial"/>
              </a:rPr>
              <a:t>“Class”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85" dirty="0">
                <a:latin typeface="Abadi"/>
                <a:cs typeface="Arial"/>
              </a:rPr>
              <a:t>in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61" dirty="0">
                <a:latin typeface="Abadi"/>
                <a:cs typeface="Arial"/>
              </a:rPr>
              <a:t>data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3592062" y="1968081"/>
            <a:ext cx="2224902" cy="1787050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6"/>
          <p:cNvSpPr txBox="1"/>
          <p:nvPr/>
        </p:nvSpPr>
        <p:spPr>
          <a:xfrm>
            <a:off x="3678041" y="2243998"/>
            <a:ext cx="2052779" cy="123076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3" dirty="0">
                <a:latin typeface="Abadi"/>
                <a:cs typeface="Arial"/>
              </a:rPr>
              <a:t>Standardizing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79" dirty="0">
                <a:latin typeface="Abadi"/>
                <a:cs typeface="Arial"/>
              </a:rPr>
              <a:t>the </a:t>
            </a:r>
            <a:r>
              <a:rPr sz="1577" spc="73" dirty="0">
                <a:latin typeface="Abadi"/>
                <a:cs typeface="Arial"/>
              </a:rPr>
              <a:t>data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106" dirty="0">
                <a:latin typeface="Abadi"/>
                <a:cs typeface="Arial"/>
              </a:rPr>
              <a:t>with </a:t>
            </a:r>
            <a:r>
              <a:rPr sz="1577" spc="55" dirty="0">
                <a:latin typeface="Abadi"/>
                <a:cs typeface="Arial"/>
              </a:rPr>
              <a:t>StandardScaler</a:t>
            </a:r>
            <a:r>
              <a:rPr sz="1577" spc="55" dirty="0">
                <a:latin typeface="Abadi"/>
                <a:cs typeface="Arial"/>
              </a:rPr>
              <a:t>,</a:t>
            </a:r>
            <a:r>
              <a:rPr sz="1577" spc="-42" dirty="0">
                <a:latin typeface="Abadi"/>
                <a:cs typeface="Arial"/>
              </a:rPr>
              <a:t> </a:t>
            </a:r>
            <a:r>
              <a:rPr sz="1577" spc="79" dirty="0">
                <a:latin typeface="Abadi"/>
                <a:cs typeface="Arial"/>
              </a:rPr>
              <a:t>then </a:t>
            </a:r>
            <a:r>
              <a:rPr sz="1577" spc="97" dirty="0">
                <a:latin typeface="Abadi"/>
                <a:cs typeface="Verdana"/>
              </a:rPr>
              <a:t>f</a:t>
            </a:r>
            <a:r>
              <a:rPr sz="1577" spc="97" dirty="0">
                <a:latin typeface="Abadi"/>
                <a:cs typeface="Arial"/>
              </a:rPr>
              <a:t>itting</a:t>
            </a:r>
            <a:r>
              <a:rPr sz="1577" spc="-39" dirty="0">
                <a:latin typeface="Abadi"/>
                <a:cs typeface="Arial"/>
              </a:rPr>
              <a:t> </a:t>
            </a:r>
            <a:r>
              <a:rPr sz="1577" spc="64" dirty="0">
                <a:latin typeface="Abadi"/>
                <a:cs typeface="Arial"/>
              </a:rPr>
              <a:t>and </a:t>
            </a:r>
            <a:r>
              <a:rPr sz="1577" spc="91" dirty="0">
                <a:latin typeface="Abadi"/>
                <a:cs typeface="Arial"/>
              </a:rPr>
              <a:t>transforming</a:t>
            </a:r>
            <a:r>
              <a:rPr sz="1577" spc="-30" dirty="0">
                <a:latin typeface="Abadi"/>
                <a:cs typeface="Arial"/>
              </a:rPr>
              <a:t> </a:t>
            </a:r>
            <a:r>
              <a:rPr sz="1577" spc="97" dirty="0">
                <a:latin typeface="Abadi"/>
                <a:cs typeface="Arial"/>
              </a:rPr>
              <a:t>it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4" name="object 7"/>
          <p:cNvSpPr/>
          <p:nvPr/>
        </p:nvSpPr>
        <p:spPr>
          <a:xfrm>
            <a:off x="6476251" y="1968081"/>
            <a:ext cx="2224902" cy="1787050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8"/>
          <p:cNvSpPr txBox="1"/>
          <p:nvPr/>
        </p:nvSpPr>
        <p:spPr>
          <a:xfrm>
            <a:off x="6533988" y="2243998"/>
            <a:ext cx="2109383" cy="123076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Abadi"/>
                <a:cs typeface="Arial"/>
              </a:rPr>
              <a:t>Splitting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73" dirty="0">
                <a:latin typeface="Abadi"/>
                <a:cs typeface="Arial"/>
              </a:rPr>
              <a:t>data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into </a:t>
            </a:r>
            <a:r>
              <a:rPr sz="1577" spc="91" dirty="0">
                <a:latin typeface="Abadi"/>
                <a:cs typeface="Arial"/>
              </a:rPr>
              <a:t>training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79" dirty="0">
                <a:latin typeface="Abadi"/>
                <a:cs typeface="Arial"/>
              </a:rPr>
              <a:t>and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88" dirty="0">
                <a:latin typeface="Abadi"/>
                <a:cs typeface="Arial"/>
              </a:rPr>
              <a:t>testing </a:t>
            </a:r>
            <a:r>
              <a:rPr sz="1577" spc="49" dirty="0">
                <a:latin typeface="Abadi"/>
                <a:cs typeface="Arial"/>
              </a:rPr>
              <a:t>sets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106" dirty="0">
                <a:latin typeface="Abadi"/>
                <a:cs typeface="Arial"/>
              </a:rPr>
              <a:t>with </a:t>
            </a:r>
            <a:r>
              <a:rPr sz="1577" spc="39" dirty="0">
                <a:latin typeface="Abadi"/>
                <a:cs typeface="Arial"/>
              </a:rPr>
              <a:t>train_test_split</a:t>
            </a:r>
            <a:r>
              <a:rPr sz="1577" spc="39" dirty="0">
                <a:latin typeface="Abadi"/>
                <a:cs typeface="Arial"/>
              </a:rPr>
              <a:t> </a:t>
            </a:r>
            <a:r>
              <a:rPr sz="1577" spc="103" dirty="0">
                <a:latin typeface="Abadi"/>
                <a:cs typeface="Arial"/>
              </a:rPr>
              <a:t>function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6" name="object 9"/>
          <p:cNvSpPr/>
          <p:nvPr/>
        </p:nvSpPr>
        <p:spPr>
          <a:xfrm>
            <a:off x="9360440" y="1968081"/>
            <a:ext cx="2224902" cy="1787050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0"/>
          <p:cNvSpPr txBox="1"/>
          <p:nvPr/>
        </p:nvSpPr>
        <p:spPr>
          <a:xfrm>
            <a:off x="9438191" y="2366582"/>
            <a:ext cx="2069337" cy="98588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316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9" dirty="0">
                <a:latin typeface="Abadi"/>
                <a:cs typeface="Arial"/>
              </a:rPr>
              <a:t>Creating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-30" dirty="0">
                <a:latin typeface="Abadi"/>
                <a:cs typeface="Arial"/>
              </a:rPr>
              <a:t>a </a:t>
            </a:r>
            <a:r>
              <a:rPr sz="1577" spc="55" dirty="0">
                <a:latin typeface="Abadi"/>
                <a:cs typeface="Arial"/>
              </a:rPr>
              <a:t>GridSearchCV</a:t>
            </a:r>
            <a:r>
              <a:rPr sz="1577" spc="-27" dirty="0">
                <a:latin typeface="Abadi"/>
                <a:cs typeface="Arial"/>
              </a:rPr>
              <a:t> </a:t>
            </a:r>
            <a:r>
              <a:rPr sz="1577" spc="97" dirty="0">
                <a:latin typeface="Abadi"/>
                <a:cs typeface="Arial"/>
              </a:rPr>
              <a:t>object </a:t>
            </a:r>
            <a:r>
              <a:rPr sz="1577" spc="118" dirty="0">
                <a:latin typeface="Abadi"/>
                <a:cs typeface="Arial"/>
              </a:rPr>
              <a:t>with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106" dirty="0">
                <a:latin typeface="Abadi"/>
                <a:cs typeface="Arial"/>
              </a:rPr>
              <a:t>cv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-103" dirty="0">
                <a:latin typeface="Abadi"/>
                <a:cs typeface="Arial"/>
              </a:rPr>
              <a:t>=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dirty="0">
                <a:latin typeface="Abadi"/>
                <a:cs typeface="Arial"/>
              </a:rPr>
              <a:t>10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124" dirty="0">
                <a:latin typeface="Abadi"/>
                <a:cs typeface="Arial"/>
              </a:rPr>
              <a:t>to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61" dirty="0">
                <a:latin typeface="Abadi"/>
                <a:cs typeface="Verdana"/>
              </a:rPr>
              <a:t>f</a:t>
            </a:r>
            <a:r>
              <a:rPr sz="1577" spc="61" dirty="0">
                <a:latin typeface="Abadi"/>
                <a:cs typeface="Arial"/>
              </a:rPr>
              <a:t>ind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82" dirty="0">
                <a:latin typeface="Abadi"/>
                <a:cs typeface="Arial"/>
              </a:rPr>
              <a:t>best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64" dirty="0">
                <a:latin typeface="Abadi"/>
                <a:cs typeface="Arial"/>
              </a:rPr>
              <a:t>parameters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8" name="object 11"/>
          <p:cNvSpPr/>
          <p:nvPr/>
        </p:nvSpPr>
        <p:spPr>
          <a:xfrm>
            <a:off x="9360445" y="4601908"/>
            <a:ext cx="2224902" cy="1787050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2"/>
          <p:cNvSpPr txBox="1"/>
          <p:nvPr/>
        </p:nvSpPr>
        <p:spPr>
          <a:xfrm>
            <a:off x="9573513" y="4877825"/>
            <a:ext cx="1798637" cy="123076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6243" marR="71622" algn="ctr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Abadi"/>
                <a:cs typeface="Arial"/>
              </a:rPr>
              <a:t>Applying </a:t>
            </a:r>
            <a:r>
              <a:rPr sz="1577" spc="49" dirty="0">
                <a:latin typeface="Abadi"/>
                <a:cs typeface="Arial"/>
              </a:rPr>
              <a:t>GridSearchCV </a:t>
            </a:r>
            <a:r>
              <a:rPr sz="1577" spc="94" dirty="0">
                <a:latin typeface="Abadi"/>
                <a:cs typeface="Arial"/>
              </a:rPr>
              <a:t>on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39" dirty="0">
                <a:latin typeface="Abadi"/>
                <a:cs typeface="Arial"/>
              </a:rPr>
              <a:t>LogReg</a:t>
            </a:r>
            <a:r>
              <a:rPr sz="1577" spc="39" dirty="0">
                <a:latin typeface="Abadi"/>
                <a:cs typeface="Arial"/>
              </a:rPr>
              <a:t>,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-12" dirty="0">
                <a:latin typeface="Abadi"/>
                <a:cs typeface="Arial"/>
              </a:rPr>
              <a:t>SVM,</a:t>
            </a:r>
            <a:endParaRPr sz="1577" dirty="0">
              <a:latin typeface="Abadi"/>
              <a:cs typeface="Arial"/>
            </a:endParaRPr>
          </a:p>
          <a:p>
            <a:pPr marL="7701" marR="3081" algn="ctr">
              <a:lnSpc>
                <a:spcPct val="111000"/>
              </a:lnSpc>
            </a:pPr>
            <a:r>
              <a:rPr sz="1577" spc="67" dirty="0">
                <a:latin typeface="Abadi"/>
                <a:cs typeface="Arial"/>
              </a:rPr>
              <a:t>Decision</a:t>
            </a:r>
            <a:r>
              <a:rPr sz="1577" spc="-12" dirty="0">
                <a:latin typeface="Abadi"/>
                <a:cs typeface="Arial"/>
              </a:rPr>
              <a:t> </a:t>
            </a:r>
            <a:r>
              <a:rPr sz="1577" dirty="0">
                <a:latin typeface="Abadi"/>
                <a:cs typeface="Arial"/>
              </a:rPr>
              <a:t>Tree,</a:t>
            </a:r>
            <a:r>
              <a:rPr sz="1577" spc="-3" dirty="0">
                <a:latin typeface="Abadi"/>
                <a:cs typeface="Arial"/>
              </a:rPr>
              <a:t> </a:t>
            </a:r>
            <a:r>
              <a:rPr sz="1577" spc="64" dirty="0">
                <a:latin typeface="Abadi"/>
                <a:cs typeface="Arial"/>
              </a:rPr>
              <a:t>and </a:t>
            </a:r>
            <a:r>
              <a:rPr sz="1577" spc="30" dirty="0">
                <a:latin typeface="Abadi"/>
                <a:cs typeface="Arial"/>
              </a:rPr>
              <a:t>KNN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76" dirty="0">
                <a:latin typeface="Abadi"/>
                <a:cs typeface="Arial"/>
              </a:rPr>
              <a:t>models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20" name="object 13"/>
          <p:cNvSpPr/>
          <p:nvPr/>
        </p:nvSpPr>
        <p:spPr>
          <a:xfrm>
            <a:off x="6476256" y="4601908"/>
            <a:ext cx="2224902" cy="1787050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14"/>
          <p:cNvSpPr txBox="1"/>
          <p:nvPr/>
        </p:nvSpPr>
        <p:spPr>
          <a:xfrm>
            <a:off x="6597585" y="4877778"/>
            <a:ext cx="1982312" cy="122983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9" dirty="0">
                <a:latin typeface="Abadi"/>
                <a:cs typeface="Arial"/>
              </a:rPr>
              <a:t>Calculating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79" dirty="0">
                <a:latin typeface="Abadi"/>
                <a:cs typeface="Arial"/>
              </a:rPr>
              <a:t>the </a:t>
            </a:r>
            <a:r>
              <a:rPr sz="1577" spc="82" dirty="0">
                <a:latin typeface="Abadi"/>
                <a:cs typeface="Arial"/>
              </a:rPr>
              <a:t>accuracy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on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73" dirty="0">
                <a:latin typeface="Abadi"/>
                <a:cs typeface="Arial"/>
              </a:rPr>
              <a:t>test data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73" dirty="0">
                <a:latin typeface="Abadi"/>
                <a:cs typeface="Arial"/>
              </a:rPr>
              <a:t>using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79" dirty="0">
                <a:latin typeface="Abadi"/>
                <a:cs typeface="Arial"/>
              </a:rPr>
              <a:t>the </a:t>
            </a:r>
            <a:r>
              <a:rPr sz="1577" spc="112" dirty="0">
                <a:latin typeface="Abadi"/>
                <a:cs typeface="Arial"/>
              </a:rPr>
              <a:t>method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39" dirty="0">
                <a:latin typeface="Abadi"/>
                <a:cs typeface="Arial"/>
              </a:rPr>
              <a:t>.score()</a:t>
            </a:r>
            <a:endParaRPr sz="1577" dirty="0">
              <a:latin typeface="Abadi"/>
              <a:cs typeface="Arial"/>
            </a:endParaRPr>
          </a:p>
          <a:p>
            <a:pPr algn="ctr">
              <a:spcBef>
                <a:spcPts val="209"/>
              </a:spcBef>
            </a:pPr>
            <a:r>
              <a:rPr sz="1577" spc="103" dirty="0">
                <a:latin typeface="Abadi"/>
                <a:cs typeface="Arial"/>
              </a:rPr>
              <a:t>for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58" dirty="0">
                <a:latin typeface="Abadi"/>
                <a:cs typeface="Arial"/>
              </a:rPr>
              <a:t>all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76" dirty="0">
                <a:latin typeface="Abadi"/>
                <a:cs typeface="Arial"/>
              </a:rPr>
              <a:t>models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22" name="object 15"/>
          <p:cNvSpPr/>
          <p:nvPr/>
        </p:nvSpPr>
        <p:spPr>
          <a:xfrm>
            <a:off x="3592068" y="4601908"/>
            <a:ext cx="2224902" cy="1787050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3" name="object 16"/>
          <p:cNvSpPr txBox="1"/>
          <p:nvPr/>
        </p:nvSpPr>
        <p:spPr>
          <a:xfrm>
            <a:off x="3879094" y="5122994"/>
            <a:ext cx="1650772" cy="74100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4" dirty="0">
                <a:latin typeface="Abadi"/>
                <a:cs typeface="Arial"/>
              </a:rPr>
              <a:t>Examining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79" dirty="0">
                <a:latin typeface="Abadi"/>
                <a:cs typeface="Arial"/>
              </a:rPr>
              <a:t>the </a:t>
            </a:r>
            <a:r>
              <a:rPr sz="1577" spc="88" dirty="0">
                <a:latin typeface="Abadi"/>
                <a:cs typeface="Arial"/>
              </a:rPr>
              <a:t>confusion</a:t>
            </a:r>
            <a:r>
              <a:rPr sz="1577" spc="-39" dirty="0">
                <a:latin typeface="Abadi"/>
                <a:cs typeface="Arial"/>
              </a:rPr>
              <a:t> </a:t>
            </a:r>
            <a:r>
              <a:rPr sz="1577" spc="91" dirty="0">
                <a:latin typeface="Abadi"/>
                <a:cs typeface="Arial"/>
              </a:rPr>
              <a:t>matrix </a:t>
            </a:r>
            <a:r>
              <a:rPr sz="1577" spc="103" dirty="0">
                <a:latin typeface="Abadi"/>
                <a:cs typeface="Arial"/>
              </a:rPr>
              <a:t>for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58" dirty="0">
                <a:latin typeface="Abadi"/>
                <a:cs typeface="Arial"/>
              </a:rPr>
              <a:t>all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76" dirty="0">
                <a:latin typeface="Abadi"/>
                <a:cs typeface="Arial"/>
              </a:rPr>
              <a:t>models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24" name="object 17"/>
          <p:cNvSpPr/>
          <p:nvPr/>
        </p:nvSpPr>
        <p:spPr>
          <a:xfrm>
            <a:off x="707880" y="4601908"/>
            <a:ext cx="2224902" cy="1787050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object 18"/>
          <p:cNvSpPr txBox="1"/>
          <p:nvPr/>
        </p:nvSpPr>
        <p:spPr>
          <a:xfrm>
            <a:off x="865198" y="4877825"/>
            <a:ext cx="1910305" cy="123076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316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9" dirty="0">
                <a:latin typeface="Abadi"/>
                <a:cs typeface="Arial"/>
              </a:rPr>
              <a:t>Finding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106" dirty="0">
                <a:latin typeface="Abadi"/>
                <a:cs typeface="Arial"/>
              </a:rPr>
              <a:t>method </a:t>
            </a:r>
            <a:r>
              <a:rPr sz="1577" spc="94" dirty="0">
                <a:latin typeface="Abadi"/>
                <a:cs typeface="Arial"/>
              </a:rPr>
              <a:t>performs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82" dirty="0">
                <a:latin typeface="Abadi"/>
                <a:cs typeface="Arial"/>
              </a:rPr>
              <a:t>best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85" dirty="0">
                <a:latin typeface="Abadi"/>
                <a:cs typeface="Arial"/>
              </a:rPr>
              <a:t>by </a:t>
            </a:r>
            <a:r>
              <a:rPr sz="1577" spc="76" dirty="0">
                <a:latin typeface="Abadi"/>
                <a:cs typeface="Arial"/>
              </a:rPr>
              <a:t>examining</a:t>
            </a:r>
            <a:r>
              <a:rPr sz="1577" spc="-36" dirty="0">
                <a:latin typeface="Abadi"/>
                <a:cs typeface="Arial"/>
              </a:rPr>
              <a:t> </a:t>
            </a:r>
            <a:r>
              <a:rPr sz="1577" spc="79" dirty="0">
                <a:latin typeface="Abadi"/>
                <a:cs typeface="Arial"/>
              </a:rPr>
              <a:t>the </a:t>
            </a:r>
            <a:r>
              <a:rPr sz="1577" spc="39" dirty="0">
                <a:latin typeface="Abadi"/>
                <a:cs typeface="Arial"/>
              </a:rPr>
              <a:t>Jaccard_score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64" dirty="0">
                <a:latin typeface="Abadi"/>
                <a:cs typeface="Arial"/>
              </a:rPr>
              <a:t>and </a:t>
            </a:r>
            <a:r>
              <a:rPr sz="1577" spc="-18" dirty="0">
                <a:latin typeface="Abadi"/>
                <a:cs typeface="Arial"/>
              </a:rPr>
              <a:t>F1_score</a:t>
            </a:r>
            <a:r>
              <a:rPr sz="1577" spc="-85" dirty="0">
                <a:latin typeface="Abadi"/>
                <a:cs typeface="Arial"/>
              </a:rPr>
              <a:t> </a:t>
            </a:r>
            <a:r>
              <a:rPr sz="1577" spc="85" dirty="0">
                <a:latin typeface="Abadi"/>
                <a:cs typeface="Arial"/>
              </a:rPr>
              <a:t>metrics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26" name="object 19"/>
          <p:cNvSpPr txBox="1"/>
          <p:nvPr/>
        </p:nvSpPr>
        <p:spPr>
          <a:xfrm>
            <a:off x="3927267" y="6775711"/>
            <a:ext cx="4447880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GitHub</a:t>
            </a:r>
            <a:r>
              <a:rPr sz="1789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 </a:t>
            </a:r>
            <a:r>
              <a:rPr sz="1789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URL:</a:t>
            </a:r>
            <a:r>
              <a:rPr sz="1789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 </a:t>
            </a:r>
            <a:r>
              <a:rPr sz="1789" u="sng" spc="5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Machine</a:t>
            </a:r>
            <a:r>
              <a:rPr sz="1789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 </a:t>
            </a:r>
            <a:r>
              <a:rPr sz="1789" u="sng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Learning</a:t>
            </a:r>
            <a:r>
              <a:rPr sz="1789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 </a:t>
            </a:r>
            <a:r>
              <a:rPr sz="1789" u="sng" spc="5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Prediction</a:t>
            </a:r>
            <a:endParaRPr sz="1789" dirty="0">
              <a:latin typeface="Abadi"/>
              <a:cs typeface="Arial"/>
            </a:endParaRPr>
          </a:p>
        </p:txBody>
      </p:sp>
      <p:grpSp>
        <p:nvGrpSpPr>
          <p:cNvPr id="27" name="object 20"/>
          <p:cNvGrpSpPr/>
          <p:nvPr/>
        </p:nvGrpSpPr>
        <p:grpSpPr>
          <a:xfrm>
            <a:off x="5874631" y="2628372"/>
            <a:ext cx="538320" cy="466628"/>
            <a:chOff x="9596148" y="3454547"/>
            <a:chExt cx="887730" cy="846455"/>
          </a:xfrm>
        </p:grpSpPr>
        <p:sp>
          <p:nvSpPr>
            <p:cNvPr id="28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0" name="object 23"/>
          <p:cNvGrpSpPr/>
          <p:nvPr/>
        </p:nvGrpSpPr>
        <p:grpSpPr>
          <a:xfrm>
            <a:off x="2990444" y="2628372"/>
            <a:ext cx="538320" cy="466628"/>
            <a:chOff x="4839910" y="3454547"/>
            <a:chExt cx="887730" cy="846455"/>
          </a:xfrm>
        </p:grpSpPr>
        <p:sp>
          <p:nvSpPr>
            <p:cNvPr id="31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3" name="object 26"/>
          <p:cNvGrpSpPr/>
          <p:nvPr/>
        </p:nvGrpSpPr>
        <p:grpSpPr>
          <a:xfrm>
            <a:off x="8758820" y="2628372"/>
            <a:ext cx="538320" cy="466628"/>
            <a:chOff x="14352390" y="3454547"/>
            <a:chExt cx="887730" cy="846455"/>
          </a:xfrm>
        </p:grpSpPr>
        <p:sp>
          <p:nvSpPr>
            <p:cNvPr id="34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6" name="object 29"/>
          <p:cNvGrpSpPr/>
          <p:nvPr/>
        </p:nvGrpSpPr>
        <p:grpSpPr>
          <a:xfrm>
            <a:off x="2990444" y="5262198"/>
            <a:ext cx="538320" cy="466628"/>
            <a:chOff x="4839910" y="7797922"/>
            <a:chExt cx="887730" cy="846455"/>
          </a:xfrm>
        </p:grpSpPr>
        <p:sp>
          <p:nvSpPr>
            <p:cNvPr id="37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9" name="object 32"/>
          <p:cNvGrpSpPr/>
          <p:nvPr/>
        </p:nvGrpSpPr>
        <p:grpSpPr>
          <a:xfrm>
            <a:off x="5880345" y="5262198"/>
            <a:ext cx="538320" cy="466628"/>
            <a:chOff x="9605572" y="7797922"/>
            <a:chExt cx="887730" cy="846455"/>
          </a:xfrm>
        </p:grpSpPr>
        <p:sp>
          <p:nvSpPr>
            <p:cNvPr id="40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42" name="object 35"/>
          <p:cNvGrpSpPr/>
          <p:nvPr/>
        </p:nvGrpSpPr>
        <p:grpSpPr>
          <a:xfrm>
            <a:off x="8764531" y="5262198"/>
            <a:ext cx="538320" cy="466628"/>
            <a:chOff x="14361807" y="7797922"/>
            <a:chExt cx="887730" cy="846455"/>
          </a:xfrm>
        </p:grpSpPr>
        <p:sp>
          <p:nvSpPr>
            <p:cNvPr id="43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45" name="object 38"/>
          <p:cNvGrpSpPr/>
          <p:nvPr/>
        </p:nvGrpSpPr>
        <p:grpSpPr>
          <a:xfrm>
            <a:off x="10216266" y="3935738"/>
            <a:ext cx="513291" cy="489382"/>
            <a:chOff x="16755825" y="5608614"/>
            <a:chExt cx="846455" cy="887730"/>
          </a:xfrm>
        </p:grpSpPr>
        <p:sp>
          <p:nvSpPr>
            <p:cNvPr id="46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Predictive analysis results</a:t>
            </a:r>
          </a:p>
          <a:p>
            <a:pPr lvl="1"/>
            <a:endParaRPr lang="en-US" sz="1800" dirty="0">
              <a:latin typeface="Abadi" panose="020B0604020104020204"/>
            </a:endParaRPr>
          </a:p>
          <a:p>
            <a:pPr marL="457200" lvl="1" indent="0">
              <a:buNone/>
            </a:pPr>
            <a:endParaRPr lang="en-US" sz="1800" dirty="0">
              <a:latin typeface="Abadi" panose="020B0604020104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2473" y="4145140"/>
            <a:ext cx="10224561" cy="1913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01">
              <a:spcBef>
                <a:spcPts val="1510"/>
              </a:spcBef>
            </a:pPr>
            <a:r>
              <a:rPr lang="en-US" sz="1500" spc="76" dirty="0" smtClean="0">
                <a:latin typeface="Arial"/>
                <a:cs typeface="Arial"/>
              </a:rPr>
              <a:t>Explanation:</a:t>
            </a:r>
            <a:endParaRPr lang="en-US" sz="1500" dirty="0">
              <a:latin typeface="Arial"/>
              <a:cs typeface="Arial"/>
            </a:endParaRPr>
          </a:p>
          <a:p>
            <a:pPr marL="812100" indent="-245671">
              <a:spcBef>
                <a:spcPts val="1301"/>
              </a:spcBef>
              <a:buChar char="•"/>
              <a:tabLst>
                <a:tab pos="812100" algn="l"/>
              </a:tabLst>
            </a:pPr>
            <a:r>
              <a:rPr lang="en-US" sz="1500" dirty="0">
                <a:latin typeface="Abadi"/>
                <a:cs typeface="Arial"/>
              </a:rPr>
              <a:t>The</a:t>
            </a:r>
            <a:r>
              <a:rPr lang="en-US" sz="1500" spc="-15" dirty="0">
                <a:latin typeface="Abadi"/>
                <a:cs typeface="Arial"/>
              </a:rPr>
              <a:t> </a:t>
            </a:r>
            <a:r>
              <a:rPr lang="en-US" sz="1500" spc="52" dirty="0">
                <a:latin typeface="Abadi"/>
                <a:cs typeface="Arial"/>
              </a:rPr>
              <a:t>earliest</a:t>
            </a:r>
            <a:r>
              <a:rPr lang="en-US" sz="1500" spc="-12" dirty="0">
                <a:latin typeface="Abadi"/>
                <a:cs typeface="Arial"/>
              </a:rPr>
              <a:t> </a:t>
            </a:r>
            <a:r>
              <a:rPr lang="en-US" sz="1500" spc="76" dirty="0">
                <a:latin typeface="Abadi"/>
                <a:cs typeface="Palatino Linotype"/>
              </a:rPr>
              <a:t>f</a:t>
            </a:r>
            <a:r>
              <a:rPr lang="en-US" sz="1500" spc="76" dirty="0">
                <a:latin typeface="Abadi"/>
                <a:cs typeface="Arial"/>
              </a:rPr>
              <a:t>lights</a:t>
            </a:r>
            <a:r>
              <a:rPr lang="en-US" sz="1500" spc="-12" dirty="0">
                <a:latin typeface="Abadi"/>
                <a:cs typeface="Arial"/>
              </a:rPr>
              <a:t> </a:t>
            </a:r>
            <a:r>
              <a:rPr lang="en-US" sz="1500" spc="39" dirty="0">
                <a:latin typeface="Abadi"/>
                <a:cs typeface="Arial"/>
              </a:rPr>
              <a:t>all</a:t>
            </a:r>
            <a:r>
              <a:rPr lang="en-US" sz="1500" spc="-15" dirty="0">
                <a:latin typeface="Abadi"/>
                <a:cs typeface="Arial"/>
              </a:rPr>
              <a:t> </a:t>
            </a:r>
            <a:r>
              <a:rPr lang="en-US" sz="1500" spc="69" dirty="0">
                <a:latin typeface="Abadi"/>
                <a:cs typeface="Arial"/>
              </a:rPr>
              <a:t>failed</a:t>
            </a:r>
            <a:r>
              <a:rPr lang="en-US" sz="1500" spc="-12" dirty="0">
                <a:latin typeface="Abadi"/>
                <a:cs typeface="Arial"/>
              </a:rPr>
              <a:t> </a:t>
            </a:r>
            <a:r>
              <a:rPr lang="en-US" sz="1500" spc="85" dirty="0">
                <a:latin typeface="Abadi"/>
                <a:cs typeface="Arial"/>
              </a:rPr>
              <a:t>while</a:t>
            </a:r>
            <a:r>
              <a:rPr lang="en-US" sz="1500" spc="-12" dirty="0">
                <a:latin typeface="Abadi"/>
                <a:cs typeface="Arial"/>
              </a:rPr>
              <a:t> </a:t>
            </a:r>
            <a:r>
              <a:rPr lang="en-US" sz="1500" spc="94" dirty="0">
                <a:latin typeface="Abadi"/>
                <a:cs typeface="Arial"/>
              </a:rPr>
              <a:t>the</a:t>
            </a:r>
            <a:r>
              <a:rPr lang="en-US" sz="1500" spc="-15" dirty="0">
                <a:latin typeface="Abadi"/>
                <a:cs typeface="Arial"/>
              </a:rPr>
              <a:t> </a:t>
            </a:r>
            <a:r>
              <a:rPr lang="en-US" sz="1500" spc="61" dirty="0">
                <a:latin typeface="Abadi"/>
                <a:cs typeface="Arial"/>
              </a:rPr>
              <a:t>latest</a:t>
            </a:r>
            <a:r>
              <a:rPr lang="en-US" sz="1500" spc="-12" dirty="0">
                <a:latin typeface="Abadi"/>
                <a:cs typeface="Arial"/>
              </a:rPr>
              <a:t> </a:t>
            </a:r>
            <a:r>
              <a:rPr lang="en-US" sz="1500" spc="76" dirty="0">
                <a:latin typeface="Abadi"/>
                <a:cs typeface="Palatino Linotype"/>
              </a:rPr>
              <a:t>f</a:t>
            </a:r>
            <a:r>
              <a:rPr lang="en-US" sz="1500" spc="76" dirty="0">
                <a:latin typeface="Abadi"/>
                <a:cs typeface="Arial"/>
              </a:rPr>
              <a:t>lights</a:t>
            </a:r>
            <a:r>
              <a:rPr lang="en-US" sz="1500" spc="-12" dirty="0">
                <a:latin typeface="Abadi"/>
                <a:cs typeface="Arial"/>
              </a:rPr>
              <a:t> </a:t>
            </a:r>
            <a:r>
              <a:rPr lang="en-US" sz="1500" spc="39" dirty="0">
                <a:latin typeface="Abadi"/>
                <a:cs typeface="Arial"/>
              </a:rPr>
              <a:t>all</a:t>
            </a:r>
            <a:r>
              <a:rPr lang="en-US" sz="1500" spc="-12" dirty="0">
                <a:latin typeface="Abadi"/>
                <a:cs typeface="Arial"/>
              </a:rPr>
              <a:t> </a:t>
            </a:r>
            <a:r>
              <a:rPr lang="en-US" sz="1500" spc="67" dirty="0">
                <a:latin typeface="Abadi"/>
                <a:cs typeface="Arial"/>
              </a:rPr>
              <a:t>succeeded.</a:t>
            </a:r>
            <a:endParaRPr lang="en-US" sz="1500" dirty="0">
              <a:latin typeface="Abadi"/>
              <a:cs typeface="Arial"/>
            </a:endParaRPr>
          </a:p>
          <a:p>
            <a:pPr marL="812100" indent="-245671">
              <a:spcBef>
                <a:spcPts val="1295"/>
              </a:spcBef>
              <a:buChar char="•"/>
              <a:tabLst>
                <a:tab pos="812100" algn="l"/>
              </a:tabLst>
            </a:pPr>
            <a:r>
              <a:rPr lang="en-US" sz="1500" dirty="0">
                <a:latin typeface="Abadi"/>
                <a:cs typeface="Arial"/>
              </a:rPr>
              <a:t>The</a:t>
            </a:r>
            <a:r>
              <a:rPr lang="en-US" sz="1500" spc="-33" dirty="0">
                <a:latin typeface="Abadi"/>
                <a:cs typeface="Arial"/>
              </a:rPr>
              <a:t> </a:t>
            </a:r>
            <a:r>
              <a:rPr lang="en-US" sz="1500" spc="-21" dirty="0">
                <a:latin typeface="Abadi"/>
                <a:cs typeface="Arial"/>
              </a:rPr>
              <a:t>CCAFS</a:t>
            </a:r>
            <a:r>
              <a:rPr lang="en-US" sz="1500" spc="-33" dirty="0">
                <a:latin typeface="Abadi"/>
                <a:cs typeface="Arial"/>
              </a:rPr>
              <a:t> </a:t>
            </a:r>
            <a:r>
              <a:rPr lang="en-US" sz="1500" spc="-21" dirty="0">
                <a:latin typeface="Abadi"/>
                <a:cs typeface="Arial"/>
              </a:rPr>
              <a:t>SLC</a:t>
            </a:r>
            <a:r>
              <a:rPr lang="en-US" sz="1500" spc="-33" dirty="0">
                <a:latin typeface="Abadi"/>
                <a:cs typeface="Arial"/>
              </a:rPr>
              <a:t> </a:t>
            </a:r>
            <a:r>
              <a:rPr lang="en-US" sz="1500" spc="191" dirty="0">
                <a:latin typeface="Abadi"/>
                <a:cs typeface="Arial"/>
              </a:rPr>
              <a:t>40</a:t>
            </a:r>
            <a:r>
              <a:rPr lang="en-US" sz="1500" spc="-33" dirty="0">
                <a:latin typeface="Abadi"/>
                <a:cs typeface="Arial"/>
              </a:rPr>
              <a:t> </a:t>
            </a:r>
            <a:r>
              <a:rPr lang="en-US" sz="1500" spc="82" dirty="0">
                <a:latin typeface="Abadi"/>
                <a:cs typeface="Arial"/>
              </a:rPr>
              <a:t>launch</a:t>
            </a:r>
            <a:r>
              <a:rPr lang="en-US" sz="1500" spc="-33" dirty="0">
                <a:latin typeface="Abadi"/>
                <a:cs typeface="Arial"/>
              </a:rPr>
              <a:t> </a:t>
            </a:r>
            <a:r>
              <a:rPr lang="en-US" sz="1500" spc="55" dirty="0">
                <a:latin typeface="Abadi"/>
                <a:cs typeface="Arial"/>
              </a:rPr>
              <a:t>site</a:t>
            </a:r>
            <a:r>
              <a:rPr lang="en-US" sz="1500" spc="-33" dirty="0">
                <a:latin typeface="Abadi"/>
                <a:cs typeface="Arial"/>
              </a:rPr>
              <a:t> </a:t>
            </a:r>
            <a:r>
              <a:rPr lang="en-US" sz="1500" dirty="0" smtClean="0">
                <a:latin typeface="Abadi"/>
                <a:cs typeface="Arial"/>
              </a:rPr>
              <a:t>has almost</a:t>
            </a:r>
            <a:r>
              <a:rPr lang="en-US" sz="1500" spc="-33" dirty="0" smtClean="0">
                <a:latin typeface="Abadi"/>
                <a:cs typeface="Arial"/>
              </a:rPr>
              <a:t> </a:t>
            </a:r>
            <a:r>
              <a:rPr lang="en-US" sz="1500" dirty="0" smtClean="0">
                <a:latin typeface="Abadi"/>
                <a:cs typeface="Arial"/>
              </a:rPr>
              <a:t>a</a:t>
            </a:r>
            <a:r>
              <a:rPr lang="en-US" sz="1500" spc="-33" dirty="0" smtClean="0">
                <a:latin typeface="Abadi"/>
                <a:cs typeface="Arial"/>
              </a:rPr>
              <a:t> </a:t>
            </a:r>
            <a:r>
              <a:rPr lang="en-US" sz="1500" spc="67" dirty="0">
                <a:latin typeface="Abadi"/>
                <a:cs typeface="Arial"/>
              </a:rPr>
              <a:t>half</a:t>
            </a:r>
            <a:r>
              <a:rPr lang="en-US" sz="1500" spc="-33" dirty="0">
                <a:latin typeface="Abadi"/>
                <a:cs typeface="Arial"/>
              </a:rPr>
              <a:t> </a:t>
            </a:r>
            <a:r>
              <a:rPr lang="en-US" sz="1500" spc="121" dirty="0">
                <a:latin typeface="Abadi"/>
                <a:cs typeface="Arial"/>
              </a:rPr>
              <a:t>of</a:t>
            </a:r>
            <a:r>
              <a:rPr lang="en-US" sz="1500" spc="-33" dirty="0">
                <a:latin typeface="Abadi"/>
                <a:cs typeface="Arial"/>
              </a:rPr>
              <a:t> </a:t>
            </a:r>
            <a:r>
              <a:rPr lang="en-US" sz="1500" spc="39" dirty="0">
                <a:latin typeface="Abadi"/>
                <a:cs typeface="Arial"/>
              </a:rPr>
              <a:t>all</a:t>
            </a:r>
            <a:r>
              <a:rPr lang="en-US" sz="1500" spc="-33" dirty="0">
                <a:latin typeface="Abadi"/>
                <a:cs typeface="Arial"/>
              </a:rPr>
              <a:t> </a:t>
            </a:r>
            <a:r>
              <a:rPr lang="en-US" sz="1500" spc="45" dirty="0">
                <a:latin typeface="Abadi"/>
                <a:cs typeface="Arial"/>
              </a:rPr>
              <a:t>launches.</a:t>
            </a:r>
            <a:endParaRPr lang="en-US" sz="1500" dirty="0">
              <a:latin typeface="Abadi"/>
              <a:cs typeface="Arial"/>
            </a:endParaRPr>
          </a:p>
          <a:p>
            <a:pPr marL="812100" indent="-245671">
              <a:spcBef>
                <a:spcPts val="1298"/>
              </a:spcBef>
              <a:buChar char="•"/>
              <a:tabLst>
                <a:tab pos="812100" algn="l"/>
              </a:tabLst>
            </a:pPr>
            <a:r>
              <a:rPr lang="en-US" sz="1500" spc="-88" dirty="0">
                <a:latin typeface="Abadi"/>
                <a:cs typeface="Arial"/>
              </a:rPr>
              <a:t>VAFB</a:t>
            </a:r>
            <a:r>
              <a:rPr lang="en-US" sz="1500" spc="-45" dirty="0">
                <a:latin typeface="Abadi"/>
                <a:cs typeface="Arial"/>
              </a:rPr>
              <a:t> </a:t>
            </a:r>
            <a:r>
              <a:rPr lang="en-US" sz="1500" spc="-21" dirty="0">
                <a:latin typeface="Abadi"/>
                <a:cs typeface="Arial"/>
              </a:rPr>
              <a:t>SLC</a:t>
            </a:r>
            <a:r>
              <a:rPr lang="en-US" sz="1500" spc="-42" dirty="0">
                <a:latin typeface="Abadi"/>
                <a:cs typeface="Arial"/>
              </a:rPr>
              <a:t> </a:t>
            </a:r>
            <a:r>
              <a:rPr lang="en-US" sz="1500" dirty="0">
                <a:latin typeface="Abadi"/>
                <a:cs typeface="Arial"/>
              </a:rPr>
              <a:t>4E</a:t>
            </a:r>
            <a:r>
              <a:rPr lang="en-US" sz="1500" spc="-42" dirty="0">
                <a:latin typeface="Abadi"/>
                <a:cs typeface="Arial"/>
              </a:rPr>
              <a:t> </a:t>
            </a:r>
            <a:r>
              <a:rPr lang="en-US" sz="1500" spc="69" dirty="0">
                <a:latin typeface="Abadi"/>
                <a:cs typeface="Arial"/>
              </a:rPr>
              <a:t>and</a:t>
            </a:r>
            <a:r>
              <a:rPr lang="en-US" sz="1500" spc="-42" dirty="0">
                <a:latin typeface="Abadi"/>
                <a:cs typeface="Arial"/>
              </a:rPr>
              <a:t> KSC</a:t>
            </a:r>
            <a:r>
              <a:rPr lang="en-US" sz="1500" spc="-45" dirty="0">
                <a:latin typeface="Abadi"/>
                <a:cs typeface="Arial"/>
              </a:rPr>
              <a:t> </a:t>
            </a:r>
            <a:r>
              <a:rPr lang="en-US" sz="1500" dirty="0">
                <a:latin typeface="Abadi"/>
                <a:cs typeface="Arial"/>
              </a:rPr>
              <a:t>LC</a:t>
            </a:r>
            <a:r>
              <a:rPr lang="en-US" sz="1500" spc="-42" dirty="0">
                <a:latin typeface="Abadi"/>
                <a:cs typeface="Arial"/>
              </a:rPr>
              <a:t> </a:t>
            </a:r>
            <a:r>
              <a:rPr lang="en-US" sz="1500" spc="85" dirty="0">
                <a:latin typeface="Abadi"/>
                <a:cs typeface="Arial"/>
              </a:rPr>
              <a:t>39A</a:t>
            </a:r>
            <a:r>
              <a:rPr lang="en-US" sz="1500" spc="-42" dirty="0">
                <a:latin typeface="Abadi"/>
                <a:cs typeface="Arial"/>
              </a:rPr>
              <a:t> </a:t>
            </a:r>
            <a:r>
              <a:rPr lang="en-US" sz="1500" dirty="0">
                <a:latin typeface="Abadi"/>
                <a:cs typeface="Arial"/>
              </a:rPr>
              <a:t>have</a:t>
            </a:r>
            <a:r>
              <a:rPr lang="en-US" sz="1500" spc="-42" dirty="0">
                <a:latin typeface="Abadi"/>
                <a:cs typeface="Arial"/>
              </a:rPr>
              <a:t> </a:t>
            </a:r>
            <a:r>
              <a:rPr lang="en-US" sz="1500" spc="85" dirty="0">
                <a:latin typeface="Abadi"/>
                <a:cs typeface="Arial"/>
              </a:rPr>
              <a:t>higher</a:t>
            </a:r>
            <a:r>
              <a:rPr lang="en-US" sz="1500" spc="-45" dirty="0">
                <a:latin typeface="Abadi"/>
                <a:cs typeface="Arial"/>
              </a:rPr>
              <a:t> </a:t>
            </a:r>
            <a:r>
              <a:rPr lang="en-US" sz="1500" spc="42" dirty="0">
                <a:latin typeface="Abadi"/>
                <a:cs typeface="Arial"/>
              </a:rPr>
              <a:t>success</a:t>
            </a:r>
            <a:r>
              <a:rPr lang="en-US" sz="1500" spc="-42" dirty="0">
                <a:latin typeface="Abadi"/>
                <a:cs typeface="Arial"/>
              </a:rPr>
              <a:t> </a:t>
            </a:r>
            <a:r>
              <a:rPr lang="en-US" sz="1500" spc="30" dirty="0">
                <a:latin typeface="Abadi"/>
                <a:cs typeface="Arial"/>
              </a:rPr>
              <a:t>rates.</a:t>
            </a:r>
            <a:endParaRPr lang="en-US" sz="1500" dirty="0">
              <a:latin typeface="Abadi"/>
              <a:cs typeface="Arial"/>
            </a:endParaRPr>
          </a:p>
          <a:p>
            <a:pPr marL="812100" indent="-245671">
              <a:spcBef>
                <a:spcPts val="1295"/>
              </a:spcBef>
              <a:buChar char="•"/>
              <a:tabLst>
                <a:tab pos="812100" algn="l"/>
              </a:tabLst>
            </a:pPr>
            <a:r>
              <a:rPr lang="en-US" sz="1500" spc="79" dirty="0">
                <a:latin typeface="Abadi"/>
                <a:cs typeface="Arial"/>
              </a:rPr>
              <a:t>It</a:t>
            </a:r>
            <a:r>
              <a:rPr lang="en-US" sz="1500" spc="-21" dirty="0">
                <a:latin typeface="Abadi"/>
                <a:cs typeface="Arial"/>
              </a:rPr>
              <a:t> </a:t>
            </a:r>
            <a:r>
              <a:rPr lang="en-US" sz="1500" spc="-21" dirty="0" smtClean="0">
                <a:latin typeface="Abadi"/>
                <a:cs typeface="Arial"/>
              </a:rPr>
              <a:t>appears that </a:t>
            </a:r>
            <a:r>
              <a:rPr lang="en-US" sz="1500" spc="61" dirty="0" smtClean="0">
                <a:latin typeface="Abadi"/>
                <a:cs typeface="Arial"/>
              </a:rPr>
              <a:t>each</a:t>
            </a:r>
            <a:r>
              <a:rPr lang="en-US" sz="1500" spc="-18" dirty="0" smtClean="0">
                <a:latin typeface="Abadi"/>
                <a:cs typeface="Arial"/>
              </a:rPr>
              <a:t> </a:t>
            </a:r>
            <a:r>
              <a:rPr lang="en-US" sz="1500" spc="85" dirty="0">
                <a:latin typeface="Abadi"/>
                <a:cs typeface="Arial"/>
              </a:rPr>
              <a:t>new</a:t>
            </a:r>
            <a:r>
              <a:rPr lang="en-US" sz="1500" spc="-18" dirty="0">
                <a:latin typeface="Abadi"/>
                <a:cs typeface="Arial"/>
              </a:rPr>
              <a:t> </a:t>
            </a:r>
            <a:r>
              <a:rPr lang="en-US" sz="1500" spc="82" dirty="0">
                <a:latin typeface="Abadi"/>
                <a:cs typeface="Arial"/>
              </a:rPr>
              <a:t>launch</a:t>
            </a:r>
            <a:r>
              <a:rPr lang="en-US" sz="1500" spc="-21" dirty="0">
                <a:latin typeface="Abadi"/>
                <a:cs typeface="Arial"/>
              </a:rPr>
              <a:t> </a:t>
            </a:r>
            <a:r>
              <a:rPr lang="en-US" sz="1500" dirty="0">
                <a:latin typeface="Abadi"/>
                <a:cs typeface="Arial"/>
              </a:rPr>
              <a:t>has</a:t>
            </a:r>
            <a:r>
              <a:rPr lang="en-US" sz="1500" spc="-18" dirty="0">
                <a:latin typeface="Abadi"/>
                <a:cs typeface="Arial"/>
              </a:rPr>
              <a:t> </a:t>
            </a:r>
            <a:r>
              <a:rPr lang="en-US" sz="1500" dirty="0">
                <a:latin typeface="Abadi"/>
                <a:cs typeface="Arial"/>
              </a:rPr>
              <a:t>a</a:t>
            </a:r>
            <a:r>
              <a:rPr lang="en-US" sz="1500" spc="-21" dirty="0">
                <a:latin typeface="Abadi"/>
                <a:cs typeface="Arial"/>
              </a:rPr>
              <a:t> </a:t>
            </a:r>
            <a:r>
              <a:rPr lang="en-US" sz="1500" spc="85" dirty="0">
                <a:latin typeface="Abadi"/>
                <a:cs typeface="Arial"/>
              </a:rPr>
              <a:t>higher</a:t>
            </a:r>
            <a:r>
              <a:rPr lang="en-US" sz="1500" spc="-18" dirty="0">
                <a:latin typeface="Abadi"/>
                <a:cs typeface="Arial"/>
              </a:rPr>
              <a:t> </a:t>
            </a:r>
            <a:r>
              <a:rPr lang="en-US" sz="1500" spc="61" dirty="0">
                <a:latin typeface="Abadi"/>
                <a:cs typeface="Arial"/>
              </a:rPr>
              <a:t>rate</a:t>
            </a:r>
            <a:r>
              <a:rPr lang="en-US" sz="1500" spc="-18" dirty="0">
                <a:latin typeface="Abadi"/>
                <a:cs typeface="Arial"/>
              </a:rPr>
              <a:t> </a:t>
            </a:r>
            <a:r>
              <a:rPr lang="en-US" sz="1500" spc="121" dirty="0">
                <a:latin typeface="Abadi"/>
                <a:cs typeface="Arial"/>
              </a:rPr>
              <a:t>of</a:t>
            </a:r>
            <a:r>
              <a:rPr lang="en-US" sz="1500" spc="-21" dirty="0">
                <a:latin typeface="Abadi"/>
                <a:cs typeface="Arial"/>
              </a:rPr>
              <a:t> </a:t>
            </a:r>
            <a:r>
              <a:rPr lang="en-US" sz="1500" spc="33" dirty="0">
                <a:latin typeface="Abadi"/>
                <a:cs typeface="Arial"/>
              </a:rPr>
              <a:t>success.</a:t>
            </a:r>
            <a:endParaRPr lang="en-US" sz="1500" dirty="0">
              <a:latin typeface="Abadi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28057"/>
            <a:ext cx="8632371" cy="25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439888"/>
            <a:ext cx="10436524" cy="165281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7701">
              <a:spcBef>
                <a:spcPts val="1625"/>
              </a:spcBef>
            </a:pPr>
            <a:r>
              <a:rPr lang="en-US" sz="1900" spc="69" dirty="0" smtClean="0">
                <a:latin typeface="Abadi"/>
                <a:cs typeface="Arial"/>
              </a:rPr>
              <a:t>Explanation</a:t>
            </a:r>
            <a:r>
              <a:rPr lang="en-US" sz="1900" spc="69" dirty="0">
                <a:latin typeface="Abadi"/>
                <a:cs typeface="Arial"/>
              </a:rPr>
              <a:t>:</a:t>
            </a:r>
            <a:endParaRPr lang="en-US" sz="1900" dirty="0">
              <a:latin typeface="Abadi"/>
              <a:cs typeface="Arial"/>
            </a:endParaRPr>
          </a:p>
          <a:p>
            <a:pPr marL="825962" marR="117830" indent="-259918">
              <a:lnSpc>
                <a:spcPct val="111100"/>
              </a:lnSpc>
              <a:spcBef>
                <a:spcPts val="1119"/>
              </a:spcBef>
              <a:tabLst>
                <a:tab pos="825962" algn="l"/>
              </a:tabLst>
            </a:pPr>
            <a:r>
              <a:rPr lang="en-US" sz="1900" dirty="0">
                <a:latin typeface="Abadi"/>
                <a:cs typeface="Arial"/>
              </a:rPr>
              <a:t>We see that different launch sites have different success rates. CCAFS LC-40, has a success rate of 60 %, while KSC LC-39A and VAFB SLC 4E has a success rate of 77%.</a:t>
            </a:r>
            <a:endParaRPr lang="en-US" sz="1900" dirty="0">
              <a:latin typeface="Abadi"/>
              <a:cs typeface="Arial"/>
            </a:endParaRPr>
          </a:p>
          <a:p>
            <a:pPr marL="825962" marR="117830" indent="-259918">
              <a:lnSpc>
                <a:spcPct val="111100"/>
              </a:lnSpc>
              <a:spcBef>
                <a:spcPts val="1119"/>
              </a:spcBef>
              <a:tabLst>
                <a:tab pos="825962" algn="l"/>
              </a:tabLst>
            </a:pPr>
            <a:r>
              <a:rPr lang="en-US" sz="1900" dirty="0" smtClean="0">
                <a:latin typeface="Abadi"/>
                <a:cs typeface="Arial"/>
              </a:rPr>
              <a:t>For</a:t>
            </a:r>
            <a:r>
              <a:rPr lang="en-US" sz="1900" spc="-12" dirty="0" smtClean="0">
                <a:latin typeface="Abadi"/>
                <a:cs typeface="Arial"/>
              </a:rPr>
              <a:t> </a:t>
            </a:r>
            <a:r>
              <a:rPr lang="en-US" sz="1900" spc="52" dirty="0">
                <a:latin typeface="Abadi"/>
                <a:cs typeface="Arial"/>
              </a:rPr>
              <a:t>every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76" dirty="0">
                <a:latin typeface="Abadi"/>
                <a:cs typeface="Arial"/>
              </a:rPr>
              <a:t>launch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58" dirty="0">
                <a:latin typeface="Abadi"/>
                <a:cs typeface="Arial"/>
              </a:rPr>
              <a:t>site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100" dirty="0">
                <a:latin typeface="Abadi"/>
                <a:cs typeface="Arial"/>
              </a:rPr>
              <a:t>the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91" dirty="0">
                <a:latin typeface="Abadi"/>
                <a:cs typeface="Arial"/>
              </a:rPr>
              <a:t>higher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100" dirty="0">
                <a:latin typeface="Abadi"/>
                <a:cs typeface="Arial"/>
              </a:rPr>
              <a:t>the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64" dirty="0">
                <a:latin typeface="Abadi"/>
                <a:cs typeface="Arial"/>
              </a:rPr>
              <a:t>payload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dirty="0">
                <a:latin typeface="Abadi"/>
                <a:cs typeface="Arial"/>
              </a:rPr>
              <a:t>mass,</a:t>
            </a:r>
            <a:r>
              <a:rPr lang="en-US" sz="1900" spc="-9" dirty="0">
                <a:latin typeface="Abadi"/>
                <a:cs typeface="Arial"/>
              </a:rPr>
              <a:t> </a:t>
            </a:r>
            <a:r>
              <a:rPr lang="en-US" sz="1900" spc="100" dirty="0">
                <a:latin typeface="Abadi"/>
                <a:cs typeface="Arial"/>
              </a:rPr>
              <a:t>the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91" dirty="0">
                <a:latin typeface="Abadi"/>
                <a:cs typeface="Arial"/>
              </a:rPr>
              <a:t>higher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100" dirty="0">
                <a:latin typeface="Abadi"/>
                <a:cs typeface="Arial"/>
              </a:rPr>
              <a:t>the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39" dirty="0">
                <a:latin typeface="Abadi"/>
                <a:cs typeface="Arial"/>
              </a:rPr>
              <a:t>success </a:t>
            </a:r>
            <a:r>
              <a:rPr lang="en-US" sz="1900" spc="45" dirty="0">
                <a:latin typeface="Abadi"/>
                <a:cs typeface="Arial"/>
              </a:rPr>
              <a:t>rate.</a:t>
            </a:r>
            <a:endParaRPr lang="en-US" sz="1900" dirty="0">
              <a:latin typeface="Abadi"/>
              <a:cs typeface="Arial"/>
            </a:endParaRPr>
          </a:p>
          <a:p>
            <a:pPr marL="825962" indent="-259533">
              <a:spcBef>
                <a:spcPts val="1410"/>
              </a:spcBef>
              <a:tabLst>
                <a:tab pos="825962" algn="l"/>
              </a:tabLst>
            </a:pPr>
            <a:r>
              <a:rPr lang="en-US" sz="1900" spc="69" dirty="0">
                <a:latin typeface="Abadi"/>
                <a:cs typeface="Arial"/>
              </a:rPr>
              <a:t>Most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127" dirty="0">
                <a:latin typeface="Abadi"/>
                <a:cs typeface="Arial"/>
              </a:rPr>
              <a:t>of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100" dirty="0">
                <a:latin typeface="Abadi"/>
                <a:cs typeface="Arial"/>
              </a:rPr>
              <a:t>the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61" dirty="0">
                <a:latin typeface="Abadi"/>
                <a:cs typeface="Arial"/>
              </a:rPr>
              <a:t>launches</a:t>
            </a:r>
            <a:r>
              <a:rPr lang="en-US" sz="1900" spc="-9" dirty="0">
                <a:latin typeface="Abadi"/>
                <a:cs typeface="Arial"/>
              </a:rPr>
              <a:t> </a:t>
            </a:r>
            <a:r>
              <a:rPr lang="en-US" sz="1900" spc="127" dirty="0">
                <a:latin typeface="Abadi"/>
                <a:cs typeface="Arial"/>
              </a:rPr>
              <a:t>with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64" dirty="0">
                <a:latin typeface="Abadi"/>
                <a:cs typeface="Arial"/>
              </a:rPr>
              <a:t>payload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dirty="0">
                <a:latin typeface="Abadi"/>
                <a:cs typeface="Arial"/>
              </a:rPr>
              <a:t>mass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61" dirty="0">
                <a:latin typeface="Abadi"/>
                <a:cs typeface="Arial"/>
              </a:rPr>
              <a:t>over</a:t>
            </a:r>
            <a:r>
              <a:rPr lang="en-US" sz="1900" spc="-9" dirty="0">
                <a:latin typeface="Abadi"/>
                <a:cs typeface="Arial"/>
              </a:rPr>
              <a:t> </a:t>
            </a:r>
            <a:r>
              <a:rPr lang="en-US" sz="1900" spc="185" dirty="0">
                <a:latin typeface="Abadi"/>
                <a:cs typeface="Arial"/>
              </a:rPr>
              <a:t>7000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88" dirty="0">
                <a:latin typeface="Abadi"/>
                <a:cs typeface="Arial"/>
              </a:rPr>
              <a:t>kg</a:t>
            </a:r>
            <a:r>
              <a:rPr lang="en-US" sz="1900" spc="-12" dirty="0">
                <a:latin typeface="Abadi"/>
                <a:cs typeface="Arial"/>
              </a:rPr>
              <a:t> </a:t>
            </a:r>
            <a:r>
              <a:rPr lang="en-US" sz="1900" spc="64" dirty="0">
                <a:latin typeface="Abadi"/>
                <a:cs typeface="Arial"/>
              </a:rPr>
              <a:t>were</a:t>
            </a:r>
            <a:r>
              <a:rPr lang="en-US" sz="1900" spc="-9" dirty="0">
                <a:latin typeface="Abadi"/>
                <a:cs typeface="Arial"/>
              </a:rPr>
              <a:t> </a:t>
            </a:r>
            <a:r>
              <a:rPr lang="en-US" sz="1900" spc="55" dirty="0">
                <a:latin typeface="Abadi"/>
                <a:cs typeface="Arial"/>
              </a:rPr>
              <a:t>successful</a:t>
            </a:r>
            <a:r>
              <a:rPr lang="en-US" sz="1900" spc="55" dirty="0" smtClean="0">
                <a:latin typeface="Abadi"/>
                <a:cs typeface="Arial"/>
              </a:rPr>
              <a:t>.</a:t>
            </a:r>
            <a:endParaRPr lang="en-US" sz="1900" dirty="0">
              <a:latin typeface="Abadi"/>
              <a:cs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1600304"/>
            <a:ext cx="120110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98171"/>
            <a:ext cx="3747560" cy="47290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1510"/>
              </a:spcBef>
              <a:buNone/>
            </a:pPr>
            <a:r>
              <a:rPr lang="en-US" sz="1800" spc="76" dirty="0" smtClean="0">
                <a:latin typeface="Abadi" panose="020B0604020104020204"/>
                <a:cs typeface="Arial"/>
              </a:rPr>
              <a:t>Explanation:</a:t>
            </a:r>
            <a:endParaRPr lang="en-US" sz="1800" dirty="0" smtClean="0">
              <a:latin typeface="Abadi" panose="020B0604020104020204"/>
              <a:cs typeface="Arial"/>
            </a:endParaRPr>
          </a:p>
          <a:p>
            <a:pPr marL="286873" indent="-279171">
              <a:spcBef>
                <a:spcPts val="1583"/>
              </a:spcBef>
              <a:tabLst>
                <a:tab pos="286873" algn="l"/>
              </a:tabLst>
            </a:pPr>
            <a:r>
              <a:rPr lang="en-US" sz="1800" spc="94" dirty="0" smtClean="0">
                <a:latin typeface="Abadi"/>
                <a:cs typeface="Arial"/>
              </a:rPr>
              <a:t>Orbits</a:t>
            </a:r>
            <a:r>
              <a:rPr lang="en-US" sz="1800" spc="-39" dirty="0" smtClean="0">
                <a:latin typeface="Abadi"/>
                <a:cs typeface="Arial"/>
              </a:rPr>
              <a:t> </a:t>
            </a:r>
            <a:r>
              <a:rPr lang="en-US" sz="1800" spc="127" dirty="0" smtClean="0">
                <a:latin typeface="Abadi"/>
                <a:cs typeface="Arial"/>
              </a:rPr>
              <a:t>with</a:t>
            </a:r>
            <a:r>
              <a:rPr lang="en-US" sz="1800" spc="-39" dirty="0" smtClean="0">
                <a:latin typeface="Abadi"/>
                <a:cs typeface="Arial"/>
              </a:rPr>
              <a:t> </a:t>
            </a:r>
            <a:r>
              <a:rPr lang="en-US" sz="1800" dirty="0" smtClean="0">
                <a:latin typeface="Abadi"/>
                <a:cs typeface="Arial"/>
              </a:rPr>
              <a:t>100%</a:t>
            </a:r>
            <a:r>
              <a:rPr lang="en-US" sz="1800" spc="-39" dirty="0" smtClean="0">
                <a:latin typeface="Abadi"/>
                <a:cs typeface="Arial"/>
              </a:rPr>
              <a:t> </a:t>
            </a:r>
            <a:r>
              <a:rPr lang="en-US" sz="1800" spc="39" dirty="0" smtClean="0">
                <a:latin typeface="Abadi"/>
                <a:cs typeface="Arial"/>
              </a:rPr>
              <a:t>success</a:t>
            </a:r>
            <a:r>
              <a:rPr lang="en-US" sz="1800" spc="-39" dirty="0" smtClean="0">
                <a:latin typeface="Abadi"/>
                <a:cs typeface="Arial"/>
              </a:rPr>
              <a:t> </a:t>
            </a:r>
            <a:r>
              <a:rPr lang="en-US" sz="1800" spc="52" dirty="0" smtClean="0">
                <a:latin typeface="Abadi"/>
                <a:cs typeface="Arial"/>
              </a:rPr>
              <a:t>rate:</a:t>
            </a:r>
            <a:endParaRPr lang="en-US" sz="1800" dirty="0" smtClean="0">
              <a:latin typeface="Abadi"/>
              <a:cs typeface="Arial"/>
            </a:endParaRPr>
          </a:p>
          <a:p>
            <a:pPr marL="566044" lvl="1" indent="-279171">
              <a:spcBef>
                <a:spcPts val="1528"/>
              </a:spcBef>
              <a:buChar char="-"/>
              <a:tabLst>
                <a:tab pos="566044" algn="l"/>
              </a:tabLst>
            </a:pPr>
            <a:r>
              <a:rPr lang="en-US" sz="1800" spc="-161" dirty="0" smtClean="0">
                <a:latin typeface="Abadi"/>
                <a:cs typeface="Arial"/>
              </a:rPr>
              <a:t>ES-</a:t>
            </a:r>
            <a:r>
              <a:rPr lang="en-US" sz="1800" spc="-118" dirty="0" smtClean="0">
                <a:latin typeface="Abadi"/>
                <a:cs typeface="Arial"/>
              </a:rPr>
              <a:t>L1,</a:t>
            </a:r>
            <a:r>
              <a:rPr lang="en-US" sz="1800" spc="-49" dirty="0" smtClean="0">
                <a:latin typeface="Abadi"/>
                <a:cs typeface="Arial"/>
              </a:rPr>
              <a:t> </a:t>
            </a:r>
            <a:r>
              <a:rPr lang="en-US" sz="1800" spc="-82" dirty="0" smtClean="0">
                <a:latin typeface="Abadi"/>
                <a:cs typeface="Arial"/>
              </a:rPr>
              <a:t>GEO,</a:t>
            </a:r>
            <a:r>
              <a:rPr lang="en-US" sz="1800" spc="-85" dirty="0" smtClean="0">
                <a:latin typeface="Abadi"/>
                <a:cs typeface="Arial"/>
              </a:rPr>
              <a:t> </a:t>
            </a:r>
            <a:r>
              <a:rPr lang="en-US" sz="1800" spc="-64" dirty="0" smtClean="0">
                <a:latin typeface="Abadi"/>
                <a:cs typeface="Arial"/>
              </a:rPr>
              <a:t>HEO,</a:t>
            </a:r>
            <a:r>
              <a:rPr lang="en-US" sz="1800" spc="-67" dirty="0" smtClean="0">
                <a:latin typeface="Abadi"/>
                <a:cs typeface="Arial"/>
              </a:rPr>
              <a:t> </a:t>
            </a:r>
            <a:r>
              <a:rPr lang="en-US" sz="1800" spc="-15" dirty="0" smtClean="0">
                <a:latin typeface="Abadi"/>
                <a:cs typeface="Arial"/>
              </a:rPr>
              <a:t>SSO</a:t>
            </a:r>
            <a:endParaRPr lang="en-US" sz="1800" dirty="0" smtClean="0">
              <a:latin typeface="Abadi"/>
              <a:cs typeface="Arial"/>
            </a:endParaRPr>
          </a:p>
          <a:p>
            <a:pPr marL="286873" indent="-279171">
              <a:spcBef>
                <a:spcPts val="1525"/>
              </a:spcBef>
              <a:tabLst>
                <a:tab pos="286873" algn="l"/>
              </a:tabLst>
            </a:pPr>
            <a:r>
              <a:rPr lang="en-US" sz="1800" spc="94" dirty="0" smtClean="0">
                <a:latin typeface="Abadi"/>
                <a:cs typeface="Arial"/>
              </a:rPr>
              <a:t>Orbits</a:t>
            </a:r>
            <a:r>
              <a:rPr lang="en-US" sz="1800" spc="-18" dirty="0" smtClean="0">
                <a:latin typeface="Abadi"/>
                <a:cs typeface="Arial"/>
              </a:rPr>
              <a:t> </a:t>
            </a:r>
            <a:r>
              <a:rPr lang="en-US" sz="1800" spc="127" dirty="0" smtClean="0">
                <a:latin typeface="Abadi"/>
                <a:cs typeface="Arial"/>
              </a:rPr>
              <a:t>with</a:t>
            </a:r>
            <a:r>
              <a:rPr lang="en-US" sz="1800" spc="-15" dirty="0" smtClean="0">
                <a:latin typeface="Abadi"/>
                <a:cs typeface="Arial"/>
              </a:rPr>
              <a:t> </a:t>
            </a:r>
            <a:r>
              <a:rPr lang="en-US" sz="1800" dirty="0" smtClean="0">
                <a:latin typeface="Abadi"/>
                <a:cs typeface="Arial"/>
              </a:rPr>
              <a:t>0%</a:t>
            </a:r>
            <a:r>
              <a:rPr lang="en-US" sz="1800" spc="-15" dirty="0" smtClean="0">
                <a:latin typeface="Abadi"/>
                <a:cs typeface="Arial"/>
              </a:rPr>
              <a:t> </a:t>
            </a:r>
            <a:r>
              <a:rPr lang="en-US" sz="1800" spc="39" dirty="0" smtClean="0">
                <a:latin typeface="Abadi"/>
                <a:cs typeface="Arial"/>
              </a:rPr>
              <a:t>success</a:t>
            </a:r>
            <a:r>
              <a:rPr lang="en-US" sz="1800" spc="-15" dirty="0" smtClean="0">
                <a:latin typeface="Abadi"/>
                <a:cs typeface="Arial"/>
              </a:rPr>
              <a:t> </a:t>
            </a:r>
            <a:r>
              <a:rPr lang="en-US" sz="1800" spc="45" dirty="0" smtClean="0">
                <a:latin typeface="Abadi"/>
                <a:cs typeface="Arial"/>
              </a:rPr>
              <a:t>rate:</a:t>
            </a:r>
            <a:endParaRPr lang="en-US" sz="1800" dirty="0" smtClean="0">
              <a:latin typeface="Abadi"/>
              <a:cs typeface="Arial"/>
            </a:endParaRPr>
          </a:p>
          <a:p>
            <a:pPr marL="566044" lvl="1" indent="-279171">
              <a:spcBef>
                <a:spcPts val="1525"/>
              </a:spcBef>
              <a:buChar char="-"/>
              <a:tabLst>
                <a:tab pos="566044" algn="l"/>
              </a:tabLst>
            </a:pPr>
            <a:r>
              <a:rPr lang="en-US" sz="1800" spc="-15" dirty="0" smtClean="0">
                <a:latin typeface="Abadi"/>
                <a:cs typeface="Arial"/>
              </a:rPr>
              <a:t>SO</a:t>
            </a:r>
            <a:endParaRPr lang="en-US" sz="1800" dirty="0" smtClean="0">
              <a:latin typeface="Abadi"/>
              <a:cs typeface="Arial"/>
            </a:endParaRPr>
          </a:p>
          <a:p>
            <a:pPr marL="286873" marR="948413" indent="-279556">
              <a:lnSpc>
                <a:spcPct val="111300"/>
              </a:lnSpc>
              <a:spcBef>
                <a:spcPts val="1201"/>
              </a:spcBef>
              <a:tabLst>
                <a:tab pos="286873" algn="l"/>
              </a:tabLst>
            </a:pPr>
            <a:r>
              <a:rPr lang="en-US" sz="1800" spc="94" dirty="0" smtClean="0">
                <a:latin typeface="Abadi"/>
                <a:cs typeface="Arial"/>
              </a:rPr>
              <a:t>Orbits</a:t>
            </a:r>
            <a:r>
              <a:rPr lang="en-US" sz="1800" spc="-24" dirty="0" smtClean="0">
                <a:latin typeface="Abadi"/>
                <a:cs typeface="Arial"/>
              </a:rPr>
              <a:t> </a:t>
            </a:r>
            <a:r>
              <a:rPr lang="en-US" sz="1800" spc="127" dirty="0" smtClean="0">
                <a:latin typeface="Abadi"/>
                <a:cs typeface="Arial"/>
              </a:rPr>
              <a:t>with</a:t>
            </a:r>
            <a:r>
              <a:rPr lang="en-US" sz="1800" spc="-21" dirty="0" smtClean="0">
                <a:latin typeface="Abadi"/>
                <a:cs typeface="Arial"/>
              </a:rPr>
              <a:t> </a:t>
            </a:r>
            <a:r>
              <a:rPr lang="en-US" sz="1800" spc="39" dirty="0" smtClean="0">
                <a:latin typeface="Abadi"/>
                <a:cs typeface="Arial"/>
              </a:rPr>
              <a:t>success</a:t>
            </a:r>
            <a:r>
              <a:rPr lang="en-US" sz="1800" spc="-21" dirty="0" smtClean="0">
                <a:latin typeface="Abadi"/>
                <a:cs typeface="Arial"/>
              </a:rPr>
              <a:t> </a:t>
            </a:r>
            <a:r>
              <a:rPr lang="en-US" sz="1800" spc="52" dirty="0" smtClean="0">
                <a:latin typeface="Abadi"/>
                <a:cs typeface="Arial"/>
              </a:rPr>
              <a:t>rate </a:t>
            </a:r>
            <a:r>
              <a:rPr lang="en-US" sz="1800" spc="97" dirty="0" smtClean="0">
                <a:latin typeface="Abadi"/>
                <a:cs typeface="Arial"/>
              </a:rPr>
              <a:t>between</a:t>
            </a:r>
            <a:r>
              <a:rPr lang="en-US" sz="1800" spc="6" dirty="0" smtClean="0">
                <a:latin typeface="Abadi"/>
                <a:cs typeface="Arial"/>
              </a:rPr>
              <a:t> </a:t>
            </a:r>
            <a:r>
              <a:rPr lang="en-US" sz="1800" dirty="0" smtClean="0">
                <a:latin typeface="Abadi"/>
                <a:cs typeface="Arial"/>
              </a:rPr>
              <a:t>50%</a:t>
            </a:r>
            <a:r>
              <a:rPr lang="en-US" sz="1800" spc="6" dirty="0" smtClean="0">
                <a:latin typeface="Abadi"/>
                <a:cs typeface="Arial"/>
              </a:rPr>
              <a:t> </a:t>
            </a:r>
            <a:r>
              <a:rPr lang="en-US" sz="1800" spc="64" dirty="0" smtClean="0">
                <a:latin typeface="Abadi"/>
                <a:cs typeface="Arial"/>
              </a:rPr>
              <a:t>and</a:t>
            </a:r>
            <a:r>
              <a:rPr lang="en-US" sz="1800" spc="6" dirty="0" smtClean="0">
                <a:latin typeface="Abadi"/>
                <a:cs typeface="Arial"/>
              </a:rPr>
              <a:t> </a:t>
            </a:r>
            <a:r>
              <a:rPr lang="en-US" sz="1800" spc="-12" dirty="0" smtClean="0">
                <a:latin typeface="Abadi"/>
                <a:cs typeface="Arial"/>
              </a:rPr>
              <a:t>85%:</a:t>
            </a:r>
            <a:endParaRPr lang="en-US" sz="1800" dirty="0" smtClean="0">
              <a:latin typeface="Abadi"/>
              <a:cs typeface="Arial"/>
            </a:endParaRPr>
          </a:p>
          <a:p>
            <a:pPr marL="566044" lvl="1" indent="-279171">
              <a:spcBef>
                <a:spcPts val="1525"/>
              </a:spcBef>
              <a:buChar char="-"/>
              <a:tabLst>
                <a:tab pos="566044" algn="l"/>
              </a:tabLst>
            </a:pPr>
            <a:r>
              <a:rPr lang="en-US" sz="1800" spc="-73" dirty="0" smtClean="0">
                <a:latin typeface="Abadi"/>
                <a:cs typeface="Arial"/>
              </a:rPr>
              <a:t>GTO,</a:t>
            </a:r>
            <a:r>
              <a:rPr lang="en-US" sz="1800" spc="-94" dirty="0" smtClean="0">
                <a:latin typeface="Abadi"/>
                <a:cs typeface="Arial"/>
              </a:rPr>
              <a:t> </a:t>
            </a:r>
            <a:r>
              <a:rPr lang="en-US" sz="1800" spc="-64" dirty="0" smtClean="0">
                <a:latin typeface="Abadi"/>
                <a:cs typeface="Arial"/>
              </a:rPr>
              <a:t>ISS,</a:t>
            </a:r>
            <a:r>
              <a:rPr lang="en-US" sz="1800" spc="-97" dirty="0" smtClean="0">
                <a:latin typeface="Abadi"/>
                <a:cs typeface="Arial"/>
              </a:rPr>
              <a:t> </a:t>
            </a:r>
            <a:r>
              <a:rPr lang="en-US" sz="1800" spc="-82" dirty="0" smtClean="0">
                <a:latin typeface="Abadi"/>
                <a:cs typeface="Arial"/>
              </a:rPr>
              <a:t>LEO,</a:t>
            </a:r>
            <a:r>
              <a:rPr lang="en-US" sz="1800" spc="-85" dirty="0" smtClean="0">
                <a:latin typeface="Abadi"/>
                <a:cs typeface="Arial"/>
              </a:rPr>
              <a:t> </a:t>
            </a:r>
            <a:r>
              <a:rPr lang="en-US" sz="1800" spc="-58" dirty="0" smtClean="0">
                <a:latin typeface="Abadi"/>
                <a:cs typeface="Arial"/>
              </a:rPr>
              <a:t>MEO,</a:t>
            </a:r>
            <a:r>
              <a:rPr lang="en-US" sz="1800" spc="-94" dirty="0" smtClean="0">
                <a:latin typeface="Abadi"/>
                <a:cs typeface="Arial"/>
              </a:rPr>
              <a:t> </a:t>
            </a:r>
            <a:r>
              <a:rPr lang="en-US" sz="1800" spc="-15" dirty="0" smtClean="0">
                <a:latin typeface="Abadi"/>
                <a:cs typeface="Arial"/>
              </a:rPr>
              <a:t>PO</a:t>
            </a:r>
            <a:endParaRPr lang="en-US" sz="1800" dirty="0">
              <a:latin typeface="Abadi"/>
              <a:cs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803" y="1528762"/>
            <a:ext cx="6912884" cy="29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70100"/>
            <a:ext cx="4321630" cy="340541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1780"/>
              </a:spcBef>
              <a:buNone/>
            </a:pPr>
            <a:r>
              <a:rPr lang="en-US" sz="1800" spc="79" dirty="0" smtClean="0">
                <a:latin typeface="Abadi"/>
                <a:cs typeface="Arial"/>
              </a:rPr>
              <a:t>Explanation</a:t>
            </a:r>
            <a:r>
              <a:rPr lang="en-US" sz="1800" spc="79" dirty="0">
                <a:latin typeface="Abadi"/>
                <a:cs typeface="Arial"/>
              </a:rPr>
              <a:t>:</a:t>
            </a:r>
            <a:endParaRPr lang="en-US" sz="1800" dirty="0">
              <a:latin typeface="Abadi"/>
              <a:cs typeface="Arial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tabLst>
                <a:tab pos="845601" algn="l"/>
              </a:tabLst>
            </a:pPr>
            <a:r>
              <a:rPr lang="en-US" sz="1800" spc="49" dirty="0">
                <a:latin typeface="Abadi"/>
                <a:cs typeface="Arial"/>
              </a:rPr>
              <a:t>In</a:t>
            </a:r>
            <a:r>
              <a:rPr lang="en-US" sz="1800" spc="-30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30" dirty="0">
                <a:latin typeface="Abadi"/>
                <a:cs typeface="Arial"/>
              </a:rPr>
              <a:t> </a:t>
            </a:r>
            <a:r>
              <a:rPr lang="en-US" sz="1800" spc="-58" dirty="0">
                <a:latin typeface="Abadi"/>
                <a:cs typeface="Arial"/>
              </a:rPr>
              <a:t>LEO</a:t>
            </a:r>
            <a:r>
              <a:rPr lang="en-US" sz="1800" spc="-30" dirty="0">
                <a:latin typeface="Abadi"/>
                <a:cs typeface="Arial"/>
              </a:rPr>
              <a:t> </a:t>
            </a:r>
            <a:r>
              <a:rPr lang="en-US" sz="1800" spc="130" dirty="0">
                <a:latin typeface="Abadi"/>
                <a:cs typeface="Arial"/>
              </a:rPr>
              <a:t>orbit</a:t>
            </a:r>
            <a:r>
              <a:rPr lang="en-US" sz="1800" spc="-27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30" dirty="0">
                <a:latin typeface="Abadi"/>
                <a:cs typeface="Arial"/>
              </a:rPr>
              <a:t> </a:t>
            </a:r>
            <a:r>
              <a:rPr lang="en-US" sz="1800" spc="36" dirty="0">
                <a:latin typeface="Abadi"/>
                <a:cs typeface="Arial"/>
              </a:rPr>
              <a:t>Success</a:t>
            </a:r>
            <a:r>
              <a:rPr lang="en-US" sz="1800" spc="-30" dirty="0">
                <a:latin typeface="Abadi"/>
                <a:cs typeface="Arial"/>
              </a:rPr>
              <a:t> </a:t>
            </a:r>
            <a:r>
              <a:rPr lang="en-US" sz="1800" spc="45" dirty="0">
                <a:latin typeface="Abadi"/>
                <a:cs typeface="Arial"/>
              </a:rPr>
              <a:t>appears</a:t>
            </a:r>
            <a:r>
              <a:rPr lang="en-US" sz="1800" spc="-27" dirty="0">
                <a:latin typeface="Abadi"/>
                <a:cs typeface="Arial"/>
              </a:rPr>
              <a:t> </a:t>
            </a:r>
            <a:r>
              <a:rPr lang="en-US" sz="1800" spc="73" dirty="0">
                <a:latin typeface="Abadi"/>
                <a:cs typeface="Arial"/>
              </a:rPr>
              <a:t>related</a:t>
            </a:r>
            <a:r>
              <a:rPr lang="en-US" sz="1800" spc="-30" dirty="0">
                <a:latin typeface="Abadi"/>
                <a:cs typeface="Arial"/>
              </a:rPr>
              <a:t> </a:t>
            </a:r>
            <a:r>
              <a:rPr lang="en-US" sz="1800" spc="149" dirty="0">
                <a:latin typeface="Abadi"/>
                <a:cs typeface="Arial"/>
              </a:rPr>
              <a:t>to</a:t>
            </a:r>
            <a:r>
              <a:rPr lang="en-US" sz="1800" spc="-30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30" dirty="0">
                <a:latin typeface="Abadi"/>
                <a:cs typeface="Arial"/>
              </a:rPr>
              <a:t> </a:t>
            </a:r>
            <a:r>
              <a:rPr lang="en-US" sz="1800" spc="106" dirty="0">
                <a:latin typeface="Abadi"/>
                <a:cs typeface="Arial"/>
              </a:rPr>
              <a:t>number</a:t>
            </a:r>
            <a:r>
              <a:rPr lang="en-US" sz="1800" spc="-27" dirty="0">
                <a:latin typeface="Abadi"/>
                <a:cs typeface="Arial"/>
              </a:rPr>
              <a:t> </a:t>
            </a:r>
            <a:r>
              <a:rPr lang="en-US" sz="1800" spc="139" dirty="0">
                <a:latin typeface="Abadi"/>
                <a:cs typeface="Arial"/>
              </a:rPr>
              <a:t>of</a:t>
            </a:r>
            <a:r>
              <a:rPr lang="en-US" sz="1800" spc="-30" dirty="0">
                <a:latin typeface="Abadi"/>
                <a:cs typeface="Arial"/>
              </a:rPr>
              <a:t> </a:t>
            </a:r>
            <a:r>
              <a:rPr lang="en-US" sz="1800" spc="61" dirty="0" smtClean="0">
                <a:latin typeface="Abadi"/>
                <a:cs typeface="Palatino Linotype"/>
              </a:rPr>
              <a:t>f</a:t>
            </a:r>
            <a:r>
              <a:rPr lang="en-US" sz="1800" spc="61" dirty="0" smtClean="0">
                <a:latin typeface="Abadi"/>
                <a:cs typeface="Arial"/>
              </a:rPr>
              <a:t>lights, </a:t>
            </a:r>
            <a:r>
              <a:rPr lang="en-US" sz="1800" spc="79" dirty="0" smtClean="0">
                <a:latin typeface="Abadi"/>
                <a:cs typeface="Arial"/>
              </a:rPr>
              <a:t>there</a:t>
            </a:r>
            <a:r>
              <a:rPr lang="en-US" sz="1800" spc="-9" dirty="0" smtClean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seems</a:t>
            </a:r>
            <a:r>
              <a:rPr lang="en-US" sz="1800" spc="-9" dirty="0">
                <a:latin typeface="Abadi"/>
                <a:cs typeface="Arial"/>
              </a:rPr>
              <a:t> </a:t>
            </a:r>
            <a:r>
              <a:rPr lang="en-US" sz="1800" spc="149" dirty="0">
                <a:latin typeface="Abadi"/>
                <a:cs typeface="Arial"/>
              </a:rPr>
              <a:t>to</a:t>
            </a:r>
            <a:r>
              <a:rPr lang="en-US" sz="1800" spc="-9" dirty="0">
                <a:latin typeface="Abadi"/>
                <a:cs typeface="Arial"/>
              </a:rPr>
              <a:t> </a:t>
            </a:r>
            <a:r>
              <a:rPr lang="en-US" sz="1800" spc="91" dirty="0">
                <a:latin typeface="Abadi"/>
                <a:cs typeface="Arial"/>
              </a:rPr>
              <a:t>be</a:t>
            </a:r>
            <a:r>
              <a:rPr lang="en-US" sz="1800" spc="-9" dirty="0">
                <a:latin typeface="Abadi"/>
                <a:cs typeface="Arial"/>
              </a:rPr>
              <a:t> </a:t>
            </a:r>
            <a:r>
              <a:rPr lang="en-US" sz="1800" spc="106" dirty="0">
                <a:latin typeface="Abadi"/>
                <a:cs typeface="Arial"/>
              </a:rPr>
              <a:t>no</a:t>
            </a:r>
            <a:r>
              <a:rPr lang="en-US" sz="1800" spc="-9" dirty="0">
                <a:latin typeface="Abadi"/>
                <a:cs typeface="Arial"/>
              </a:rPr>
              <a:t> </a:t>
            </a:r>
            <a:r>
              <a:rPr lang="en-US" sz="1800" spc="69" dirty="0">
                <a:latin typeface="Abadi"/>
                <a:cs typeface="Arial"/>
              </a:rPr>
              <a:t>relationship</a:t>
            </a:r>
            <a:r>
              <a:rPr lang="en-US" sz="1800" spc="-9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between</a:t>
            </a:r>
            <a:r>
              <a:rPr lang="en-US" sz="1800" spc="-9" dirty="0">
                <a:latin typeface="Abadi"/>
                <a:cs typeface="Arial"/>
              </a:rPr>
              <a:t> </a:t>
            </a:r>
            <a:r>
              <a:rPr lang="en-US" sz="1800" spc="94" dirty="0">
                <a:latin typeface="Abadi"/>
                <a:cs typeface="Palatino Linotype"/>
              </a:rPr>
              <a:t>f</a:t>
            </a:r>
            <a:r>
              <a:rPr lang="en-US" sz="1800" spc="94" dirty="0">
                <a:latin typeface="Abadi"/>
                <a:cs typeface="Arial"/>
              </a:rPr>
              <a:t>light </a:t>
            </a:r>
            <a:r>
              <a:rPr lang="en-US" sz="1800" spc="106" dirty="0">
                <a:latin typeface="Abadi"/>
                <a:cs typeface="Arial"/>
              </a:rPr>
              <a:t>number</a:t>
            </a:r>
            <a:r>
              <a:rPr lang="en-US" sz="1800" spc="-52" dirty="0">
                <a:latin typeface="Abadi"/>
                <a:cs typeface="Arial"/>
              </a:rPr>
              <a:t> </a:t>
            </a:r>
            <a:r>
              <a:rPr lang="en-US" sz="1800" spc="100" dirty="0">
                <a:latin typeface="Abadi"/>
                <a:cs typeface="Arial"/>
              </a:rPr>
              <a:t>when</a:t>
            </a:r>
            <a:r>
              <a:rPr lang="en-US" sz="1800" spc="-49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in</a:t>
            </a:r>
            <a:r>
              <a:rPr lang="en-US" sz="1800" spc="-52" dirty="0">
                <a:latin typeface="Abadi"/>
                <a:cs typeface="Arial"/>
              </a:rPr>
              <a:t> </a:t>
            </a:r>
            <a:r>
              <a:rPr lang="en-US" sz="1800" spc="-39" dirty="0">
                <a:latin typeface="Abadi"/>
                <a:cs typeface="Arial"/>
              </a:rPr>
              <a:t>GTO</a:t>
            </a:r>
            <a:r>
              <a:rPr lang="en-US" sz="1800" spc="-49" dirty="0">
                <a:latin typeface="Abadi"/>
                <a:cs typeface="Arial"/>
              </a:rPr>
              <a:t> </a:t>
            </a:r>
            <a:r>
              <a:rPr lang="en-US" sz="1800" spc="100" dirty="0">
                <a:latin typeface="Abadi"/>
                <a:cs typeface="Arial"/>
              </a:rPr>
              <a:t>orbit.</a:t>
            </a:r>
            <a:endParaRPr lang="en-US" sz="1800" dirty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98" y="1400175"/>
            <a:ext cx="74199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1780"/>
              </a:spcBef>
              <a:buNone/>
            </a:pPr>
            <a:r>
              <a:rPr lang="en-US" sz="1800" spc="79" dirty="0" smtClean="0">
                <a:latin typeface="Abadi"/>
                <a:cs typeface="Arial"/>
              </a:rPr>
              <a:t>Explanation</a:t>
            </a:r>
            <a:r>
              <a:rPr lang="en-US" sz="1800" spc="79" dirty="0">
                <a:latin typeface="Abadi"/>
                <a:cs typeface="Arial"/>
              </a:rPr>
              <a:t>:</a:t>
            </a:r>
            <a:endParaRPr lang="en-US" sz="1800" dirty="0">
              <a:latin typeface="Abadi"/>
              <a:cs typeface="Arial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tabLst>
                <a:tab pos="845601" algn="l"/>
              </a:tabLst>
            </a:pPr>
            <a:r>
              <a:rPr lang="en-US" sz="1800" dirty="0">
                <a:latin typeface="Abadi"/>
                <a:cs typeface="Arial"/>
              </a:rPr>
              <a:t>Heavy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55" dirty="0">
                <a:latin typeface="Abadi"/>
                <a:cs typeface="Arial"/>
              </a:rPr>
              <a:t>payloads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dirty="0" smtClean="0">
                <a:latin typeface="Abadi"/>
                <a:cs typeface="Arial"/>
              </a:rPr>
              <a:t>have</a:t>
            </a:r>
            <a:r>
              <a:rPr lang="en-US" sz="1800" spc="-15" dirty="0" smtClean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a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76" dirty="0">
                <a:latin typeface="Abadi"/>
                <a:cs typeface="Arial"/>
              </a:rPr>
              <a:t>negative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69" dirty="0">
                <a:latin typeface="Abadi"/>
                <a:cs typeface="Arial"/>
              </a:rPr>
              <a:t>in</a:t>
            </a:r>
            <a:r>
              <a:rPr lang="en-US" sz="1800" spc="69" dirty="0">
                <a:latin typeface="Abadi"/>
                <a:cs typeface="Palatino Linotype"/>
              </a:rPr>
              <a:t>f</a:t>
            </a:r>
            <a:r>
              <a:rPr lang="en-US" sz="1800" spc="69" dirty="0">
                <a:latin typeface="Abadi"/>
                <a:cs typeface="Arial"/>
              </a:rPr>
              <a:t>luence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106" dirty="0">
                <a:latin typeface="Abadi"/>
                <a:cs typeface="Arial"/>
              </a:rPr>
              <a:t>on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-39" dirty="0">
                <a:latin typeface="Abadi"/>
                <a:cs typeface="Arial"/>
              </a:rPr>
              <a:t>GTO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orbits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64" dirty="0">
                <a:latin typeface="Abadi"/>
                <a:cs typeface="Arial"/>
              </a:rPr>
              <a:t>and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-18" dirty="0" smtClean="0">
                <a:latin typeface="Abadi"/>
                <a:cs typeface="Arial"/>
              </a:rPr>
              <a:t>successful landing or </a:t>
            </a:r>
            <a:r>
              <a:rPr lang="en-US" sz="1800" spc="67" dirty="0" smtClean="0">
                <a:latin typeface="Abadi"/>
                <a:cs typeface="Arial"/>
              </a:rPr>
              <a:t>positive landing rate </a:t>
            </a:r>
            <a:r>
              <a:rPr lang="en-US" sz="1800" spc="106" dirty="0" smtClean="0">
                <a:latin typeface="Abadi"/>
                <a:cs typeface="Arial"/>
              </a:rPr>
              <a:t>on</a:t>
            </a:r>
            <a:r>
              <a:rPr lang="en-US" sz="1800" spc="-73" dirty="0" smtClean="0">
                <a:latin typeface="Abadi"/>
                <a:cs typeface="Arial"/>
              </a:rPr>
              <a:t> </a:t>
            </a:r>
            <a:r>
              <a:rPr lang="en-US" sz="1800" spc="-39" dirty="0">
                <a:latin typeface="Abadi"/>
                <a:cs typeface="Arial"/>
              </a:rPr>
              <a:t>GTO</a:t>
            </a:r>
            <a:r>
              <a:rPr lang="en-US" sz="1800" spc="-69" dirty="0">
                <a:latin typeface="Abadi"/>
                <a:cs typeface="Arial"/>
              </a:rPr>
              <a:t> </a:t>
            </a:r>
            <a:r>
              <a:rPr lang="en-US" sz="1800" spc="64" dirty="0">
                <a:latin typeface="Abadi"/>
                <a:cs typeface="Arial"/>
              </a:rPr>
              <a:t>and</a:t>
            </a:r>
            <a:r>
              <a:rPr lang="en-US" sz="1800" spc="-69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Polar</a:t>
            </a:r>
            <a:r>
              <a:rPr lang="en-US" sz="1800" spc="-69" dirty="0">
                <a:latin typeface="Abadi"/>
                <a:cs typeface="Arial"/>
              </a:rPr>
              <a:t> </a:t>
            </a:r>
            <a:r>
              <a:rPr lang="en-US" sz="1800" spc="-58" dirty="0">
                <a:latin typeface="Abadi"/>
                <a:cs typeface="Arial"/>
              </a:rPr>
              <a:t>LEO</a:t>
            </a:r>
            <a:r>
              <a:rPr lang="en-US" sz="1800" spc="-73" dirty="0">
                <a:latin typeface="Abadi"/>
                <a:cs typeface="Arial"/>
              </a:rPr>
              <a:t> </a:t>
            </a:r>
            <a:r>
              <a:rPr lang="en-US" sz="1800" spc="-39" dirty="0">
                <a:latin typeface="Abadi"/>
                <a:cs typeface="Arial"/>
              </a:rPr>
              <a:t>(ISS)</a:t>
            </a:r>
            <a:r>
              <a:rPr lang="en-US" sz="1800" spc="-69" dirty="0">
                <a:latin typeface="Abadi"/>
                <a:cs typeface="Arial"/>
              </a:rPr>
              <a:t> </a:t>
            </a:r>
            <a:r>
              <a:rPr lang="en-US" sz="1800" spc="76" dirty="0">
                <a:latin typeface="Abadi"/>
                <a:cs typeface="Arial"/>
              </a:rPr>
              <a:t>orbits.</a:t>
            </a:r>
            <a:endParaRPr lang="en-US" sz="1800" dirty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72" y="2057400"/>
            <a:ext cx="7239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2925" y="20701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spc="79" dirty="0" smtClean="0">
                <a:latin typeface="Abadi"/>
                <a:cs typeface="Arial"/>
              </a:rPr>
              <a:t>Explanation</a:t>
            </a:r>
            <a:r>
              <a:rPr lang="en-US" sz="1800" spc="79" dirty="0">
                <a:latin typeface="Abadi"/>
                <a:cs typeface="Arial"/>
              </a:rPr>
              <a:t>:</a:t>
            </a:r>
            <a:endParaRPr lang="en-US" sz="1800" dirty="0">
              <a:latin typeface="Abadi"/>
              <a:cs typeface="Arial"/>
            </a:endParaRPr>
          </a:p>
          <a:p>
            <a:pPr marL="286873" marR="418180" indent="-279556">
              <a:lnSpc>
                <a:spcPct val="111300"/>
              </a:lnSpc>
              <a:spcBef>
                <a:spcPts val="61"/>
              </a:spcBef>
              <a:tabLst>
                <a:tab pos="286873" algn="l"/>
              </a:tabLst>
            </a:pPr>
            <a:r>
              <a:rPr lang="en-US" sz="1800" dirty="0" smtClean="0">
                <a:latin typeface="Abadi"/>
                <a:cs typeface="Arial"/>
              </a:rPr>
              <a:t>The</a:t>
            </a:r>
            <a:r>
              <a:rPr lang="en-US" sz="1800" spc="-24" dirty="0" smtClean="0">
                <a:latin typeface="Abadi"/>
                <a:cs typeface="Arial"/>
              </a:rPr>
              <a:t> </a:t>
            </a:r>
            <a:r>
              <a:rPr lang="en-US" sz="1800" spc="39" dirty="0">
                <a:latin typeface="Abadi"/>
                <a:cs typeface="Arial"/>
              </a:rPr>
              <a:t>success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52" dirty="0">
                <a:latin typeface="Abadi"/>
                <a:cs typeface="Arial"/>
              </a:rPr>
              <a:t>rate </a:t>
            </a:r>
            <a:r>
              <a:rPr lang="en-US" sz="1800" spc="67" dirty="0">
                <a:latin typeface="Abadi"/>
                <a:cs typeface="Arial"/>
              </a:rPr>
              <a:t>since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2013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76" dirty="0" smtClean="0">
                <a:latin typeface="Abadi"/>
                <a:cs typeface="Arial"/>
              </a:rPr>
              <a:t>kept </a:t>
            </a:r>
            <a:r>
              <a:rPr lang="en-US" sz="1800" spc="64" dirty="0" smtClean="0">
                <a:latin typeface="Abadi"/>
                <a:cs typeface="Arial"/>
              </a:rPr>
              <a:t>increasing</a:t>
            </a:r>
            <a:r>
              <a:rPr lang="en-US" sz="1800" spc="-21" dirty="0" smtClean="0">
                <a:latin typeface="Abadi"/>
                <a:cs typeface="Arial"/>
              </a:rPr>
              <a:t> </a:t>
            </a:r>
            <a:r>
              <a:rPr lang="en-US" sz="1800" spc="106" dirty="0">
                <a:latin typeface="Abadi"/>
                <a:cs typeface="Arial"/>
              </a:rPr>
              <a:t>till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73" dirty="0">
                <a:latin typeface="Abadi"/>
                <a:cs typeface="Arial"/>
              </a:rPr>
              <a:t>2020.</a:t>
            </a:r>
            <a:endParaRPr lang="en-US" sz="1800" dirty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322" y="2070100"/>
            <a:ext cx="71056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325" y="1841500"/>
            <a:ext cx="9745663" cy="36498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spc="79" dirty="0" smtClean="0">
                <a:latin typeface="Abadi"/>
                <a:cs typeface="Arial"/>
              </a:rPr>
              <a:t>Explanation</a:t>
            </a:r>
            <a:r>
              <a:rPr lang="en-US" sz="1800" spc="79" dirty="0">
                <a:latin typeface="Abadi"/>
                <a:cs typeface="Arial"/>
              </a:rPr>
              <a:t>:</a:t>
            </a:r>
            <a:endParaRPr lang="en-US" sz="1800" dirty="0">
              <a:latin typeface="Abadi"/>
              <a:cs typeface="Arial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spc="49" dirty="0" smtClean="0">
                <a:latin typeface="Abadi"/>
                <a:cs typeface="Arial"/>
              </a:rPr>
              <a:t>Displaying</a:t>
            </a:r>
            <a:r>
              <a:rPr lang="en-US" sz="1800" spc="-24" dirty="0" smtClean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39" dirty="0">
                <a:latin typeface="Abadi"/>
                <a:cs typeface="Arial"/>
              </a:rPr>
              <a:t>names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139" dirty="0">
                <a:latin typeface="Abadi"/>
                <a:cs typeface="Arial"/>
              </a:rPr>
              <a:t>of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unique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launch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36" dirty="0">
                <a:latin typeface="Abadi"/>
                <a:cs typeface="Arial"/>
              </a:rPr>
              <a:t>sites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in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49" dirty="0">
                <a:latin typeface="Abadi"/>
                <a:cs typeface="Arial"/>
              </a:rPr>
              <a:t>space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49" dirty="0">
                <a:latin typeface="Abadi"/>
                <a:cs typeface="Arial"/>
              </a:rPr>
              <a:t>mission.</a:t>
            </a:r>
            <a:endParaRPr lang="en-US" sz="1800" dirty="0">
              <a:latin typeface="Abadi"/>
              <a:cs typeface="Arial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16" y="1317285"/>
            <a:ext cx="6641921" cy="26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17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16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r>
              <a:rPr lang="en-US" sz="1600" spc="79" dirty="0" smtClean="0">
                <a:latin typeface="Abadi"/>
                <a:cs typeface="Arial"/>
              </a:rPr>
              <a:t>	Explanation</a:t>
            </a:r>
            <a:r>
              <a:rPr lang="en-US" sz="1600" spc="79" dirty="0">
                <a:latin typeface="Abadi"/>
                <a:cs typeface="Arial"/>
              </a:rPr>
              <a:t>:</a:t>
            </a:r>
            <a:endParaRPr lang="en-US" sz="1600" dirty="0">
              <a:latin typeface="Abadi"/>
              <a:cs typeface="Arial"/>
            </a:endParaRPr>
          </a:p>
          <a:p>
            <a:pPr marL="845601" indent="-279171">
              <a:spcBef>
                <a:spcPts val="1534"/>
              </a:spcBef>
              <a:tabLst>
                <a:tab pos="845601" algn="l"/>
              </a:tabLst>
            </a:pPr>
            <a:r>
              <a:rPr lang="en-US" sz="1600" spc="49" dirty="0">
                <a:latin typeface="Abadi"/>
                <a:cs typeface="Arial"/>
              </a:rPr>
              <a:t>Displaying</a:t>
            </a:r>
            <a:r>
              <a:rPr lang="en-US" sz="1600" spc="-27" dirty="0">
                <a:latin typeface="Abadi"/>
                <a:cs typeface="Arial"/>
              </a:rPr>
              <a:t> </a:t>
            </a:r>
            <a:r>
              <a:rPr lang="en-US" sz="1600" spc="64" dirty="0">
                <a:latin typeface="Abadi"/>
                <a:cs typeface="Arial"/>
              </a:rPr>
              <a:t>5</a:t>
            </a:r>
            <a:r>
              <a:rPr lang="en-US" sz="1600" spc="-24" dirty="0">
                <a:latin typeface="Abadi"/>
                <a:cs typeface="Arial"/>
              </a:rPr>
              <a:t> </a:t>
            </a:r>
            <a:r>
              <a:rPr lang="en-US" sz="1600" spc="82" dirty="0">
                <a:latin typeface="Abadi"/>
                <a:cs typeface="Arial"/>
              </a:rPr>
              <a:t>records</a:t>
            </a:r>
            <a:r>
              <a:rPr lang="en-US" sz="1600" spc="-24" dirty="0">
                <a:latin typeface="Abadi"/>
                <a:cs typeface="Arial"/>
              </a:rPr>
              <a:t> </a:t>
            </a:r>
            <a:r>
              <a:rPr lang="en-US" sz="1600" spc="69" dirty="0">
                <a:latin typeface="Abadi"/>
                <a:cs typeface="Arial"/>
              </a:rPr>
              <a:t>where</a:t>
            </a:r>
            <a:r>
              <a:rPr lang="en-US" sz="1600" spc="-27" dirty="0">
                <a:latin typeface="Abadi"/>
                <a:cs typeface="Arial"/>
              </a:rPr>
              <a:t> </a:t>
            </a:r>
            <a:r>
              <a:rPr lang="en-US" sz="1600" spc="82" dirty="0">
                <a:latin typeface="Abadi"/>
                <a:cs typeface="Arial"/>
              </a:rPr>
              <a:t>launch</a:t>
            </a:r>
            <a:r>
              <a:rPr lang="en-US" sz="1600" spc="-24" dirty="0">
                <a:latin typeface="Abadi"/>
                <a:cs typeface="Arial"/>
              </a:rPr>
              <a:t> </a:t>
            </a:r>
            <a:r>
              <a:rPr lang="en-US" sz="1600" spc="36" dirty="0">
                <a:latin typeface="Abadi"/>
                <a:cs typeface="Arial"/>
              </a:rPr>
              <a:t>sites</a:t>
            </a:r>
            <a:r>
              <a:rPr lang="en-US" sz="1600" spc="-24" dirty="0">
                <a:latin typeface="Abadi"/>
                <a:cs typeface="Arial"/>
              </a:rPr>
              <a:t> </a:t>
            </a:r>
            <a:r>
              <a:rPr lang="en-US" sz="1600" spc="103" dirty="0">
                <a:latin typeface="Abadi"/>
                <a:cs typeface="Arial"/>
              </a:rPr>
              <a:t>begin</a:t>
            </a:r>
            <a:r>
              <a:rPr lang="en-US" sz="1600" spc="-27" dirty="0">
                <a:latin typeface="Abadi"/>
                <a:cs typeface="Arial"/>
              </a:rPr>
              <a:t> </a:t>
            </a:r>
            <a:r>
              <a:rPr lang="en-US" sz="1600" spc="127" dirty="0">
                <a:latin typeface="Abadi"/>
                <a:cs typeface="Arial"/>
              </a:rPr>
              <a:t>with</a:t>
            </a:r>
            <a:r>
              <a:rPr lang="en-US" sz="1600" spc="-24" dirty="0">
                <a:latin typeface="Abadi"/>
                <a:cs typeface="Arial"/>
              </a:rPr>
              <a:t> </a:t>
            </a:r>
            <a:r>
              <a:rPr lang="en-US" sz="1600" spc="97" dirty="0">
                <a:latin typeface="Abadi"/>
                <a:cs typeface="Arial"/>
              </a:rPr>
              <a:t>the</a:t>
            </a:r>
            <a:r>
              <a:rPr lang="en-US" sz="1600" spc="-24" dirty="0">
                <a:latin typeface="Abadi"/>
                <a:cs typeface="Arial"/>
              </a:rPr>
              <a:t> </a:t>
            </a:r>
            <a:r>
              <a:rPr lang="en-US" sz="1600" spc="97" dirty="0">
                <a:latin typeface="Abadi"/>
                <a:cs typeface="Arial"/>
              </a:rPr>
              <a:t>string</a:t>
            </a:r>
            <a:r>
              <a:rPr lang="en-US" sz="1600" spc="-27" dirty="0">
                <a:latin typeface="Abadi"/>
                <a:cs typeface="Arial"/>
              </a:rPr>
              <a:t> </a:t>
            </a:r>
            <a:r>
              <a:rPr lang="en-US" sz="1600" spc="-6" dirty="0">
                <a:latin typeface="Abadi"/>
                <a:cs typeface="Arial"/>
              </a:rPr>
              <a:t>'CCA'.</a:t>
            </a:r>
            <a:endParaRPr lang="en-US" sz="1600" dirty="0">
              <a:latin typeface="Abadi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1392011"/>
            <a:ext cx="7934325" cy="40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2640" y="1825625"/>
            <a:ext cx="1011256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r>
              <a:rPr lang="en-US" sz="1800" spc="79" dirty="0" smtClean="0">
                <a:latin typeface="Abadi"/>
                <a:cs typeface="Arial"/>
              </a:rPr>
              <a:t>Explanation</a:t>
            </a:r>
            <a:r>
              <a:rPr lang="en-US" sz="1800" spc="79" dirty="0">
                <a:latin typeface="Abadi"/>
                <a:cs typeface="Arial"/>
              </a:rPr>
              <a:t>:</a:t>
            </a:r>
            <a:endParaRPr lang="en-US" sz="1800" dirty="0">
              <a:latin typeface="Abadi"/>
              <a:cs typeface="Arial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tabLst>
                <a:tab pos="845601" algn="l"/>
              </a:tabLst>
            </a:pPr>
            <a:r>
              <a:rPr lang="en-US" sz="1800" spc="49" dirty="0">
                <a:latin typeface="Abadi"/>
                <a:cs typeface="Arial"/>
              </a:rPr>
              <a:t>Displaying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103" dirty="0">
                <a:latin typeface="Abadi"/>
                <a:cs typeface="Arial"/>
              </a:rPr>
              <a:t>total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69" dirty="0">
                <a:latin typeface="Abadi"/>
                <a:cs typeface="Arial"/>
              </a:rPr>
              <a:t>payload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mass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carried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103" dirty="0">
                <a:latin typeface="Abadi"/>
                <a:cs typeface="Arial"/>
              </a:rPr>
              <a:t>by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69" dirty="0">
                <a:latin typeface="Abadi"/>
                <a:cs typeface="Arial"/>
              </a:rPr>
              <a:t>boosters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85" dirty="0">
                <a:latin typeface="Abadi"/>
                <a:cs typeface="Arial"/>
              </a:rPr>
              <a:t>launched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88" dirty="0">
                <a:latin typeface="Abadi"/>
                <a:cs typeface="Arial"/>
              </a:rPr>
              <a:t>by </a:t>
            </a:r>
            <a:r>
              <a:rPr lang="en-US" sz="1800" spc="-15" dirty="0">
                <a:latin typeface="Abadi"/>
                <a:cs typeface="Arial"/>
              </a:rPr>
              <a:t>NASA</a:t>
            </a:r>
            <a:r>
              <a:rPr lang="en-US" sz="1800" spc="-149" dirty="0">
                <a:latin typeface="Abadi"/>
                <a:cs typeface="Arial"/>
              </a:rPr>
              <a:t> </a:t>
            </a:r>
            <a:r>
              <a:rPr lang="en-US" sz="1800" spc="-6" dirty="0">
                <a:latin typeface="Abadi"/>
                <a:cs typeface="Arial"/>
              </a:rPr>
              <a:t>(CRS).</a:t>
            </a:r>
            <a:endParaRPr lang="en-US" sz="1800" dirty="0">
              <a:latin typeface="Abadi"/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40" y="1825625"/>
            <a:ext cx="10194550" cy="18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60714"/>
            <a:ext cx="8975652" cy="48162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r>
              <a:rPr lang="en-US" sz="1800" spc="79" dirty="0" smtClean="0">
                <a:latin typeface="Abadi"/>
                <a:cs typeface="Arial"/>
              </a:rPr>
              <a:t>Explanation</a:t>
            </a:r>
            <a:r>
              <a:rPr lang="en-US" sz="1800" spc="79" dirty="0">
                <a:latin typeface="Abadi"/>
                <a:cs typeface="Arial"/>
              </a:rPr>
              <a:t>:</a:t>
            </a:r>
            <a:endParaRPr lang="en-US" sz="1800" dirty="0">
              <a:latin typeface="Abadi"/>
              <a:cs typeface="Arial"/>
            </a:endParaRPr>
          </a:p>
          <a:p>
            <a:pPr marL="845601" indent="-279171">
              <a:spcBef>
                <a:spcPts val="1534"/>
              </a:spcBef>
              <a:tabLst>
                <a:tab pos="845601" algn="l"/>
              </a:tabLst>
            </a:pPr>
            <a:r>
              <a:rPr lang="en-US" sz="1800" spc="49" dirty="0">
                <a:latin typeface="Abadi"/>
                <a:cs typeface="Arial"/>
              </a:rPr>
              <a:t>Displaying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33" dirty="0">
                <a:latin typeface="Abadi"/>
                <a:cs typeface="Arial"/>
              </a:rPr>
              <a:t>average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69" dirty="0">
                <a:latin typeface="Abadi"/>
                <a:cs typeface="Arial"/>
              </a:rPr>
              <a:t>payload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mass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carried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103" dirty="0">
                <a:latin typeface="Abadi"/>
                <a:cs typeface="Arial"/>
              </a:rPr>
              <a:t>by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91" dirty="0">
                <a:latin typeface="Abadi"/>
                <a:cs typeface="Arial"/>
              </a:rPr>
              <a:t>booster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55" dirty="0">
                <a:latin typeface="Abadi"/>
                <a:cs typeface="Arial"/>
              </a:rPr>
              <a:t>version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F9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-194" dirty="0">
                <a:latin typeface="Abadi"/>
                <a:cs typeface="Arial"/>
              </a:rPr>
              <a:t>v1.1.</a:t>
            </a:r>
            <a:endParaRPr lang="en-US" sz="1800" dirty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6373"/>
            <a:ext cx="10910360" cy="20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r>
              <a:rPr lang="en-US" sz="1800" spc="79" dirty="0" smtClean="0">
                <a:latin typeface="Abadi"/>
                <a:cs typeface="Arial"/>
              </a:rPr>
              <a:t>Explanation</a:t>
            </a:r>
            <a:r>
              <a:rPr lang="en-US" sz="1800" spc="79" dirty="0">
                <a:latin typeface="Abadi"/>
                <a:cs typeface="Arial"/>
              </a:rPr>
              <a:t>:</a:t>
            </a:r>
            <a:endParaRPr lang="en-US" sz="1800" dirty="0">
              <a:latin typeface="Abadi"/>
              <a:cs typeface="Arial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tabLst>
                <a:tab pos="845601" algn="l"/>
              </a:tabLst>
            </a:pPr>
            <a:r>
              <a:rPr lang="en-US" sz="1800" spc="67" dirty="0">
                <a:latin typeface="Abadi"/>
                <a:cs typeface="Arial"/>
              </a:rPr>
              <a:t>Listing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79" dirty="0">
                <a:latin typeface="Abadi"/>
                <a:cs typeface="Arial"/>
              </a:rPr>
              <a:t>date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100" dirty="0">
                <a:latin typeface="Abadi"/>
                <a:cs typeface="Arial"/>
              </a:rPr>
              <a:t>when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55" dirty="0">
                <a:latin typeface="Abadi"/>
                <a:cs typeface="Palatino Linotype"/>
              </a:rPr>
              <a:t>f</a:t>
            </a:r>
            <a:r>
              <a:rPr lang="en-US" sz="1800" spc="55" dirty="0">
                <a:latin typeface="Abadi"/>
                <a:cs typeface="Arial"/>
              </a:rPr>
              <a:t>irst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61" dirty="0">
                <a:latin typeface="Abadi"/>
                <a:cs typeface="Arial"/>
              </a:rPr>
              <a:t>successful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88" dirty="0">
                <a:latin typeface="Abadi"/>
                <a:cs typeface="Arial"/>
              </a:rPr>
              <a:t>landing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115" dirty="0">
                <a:latin typeface="Abadi"/>
                <a:cs typeface="Arial"/>
              </a:rPr>
              <a:t>outcome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in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112" dirty="0">
                <a:latin typeface="Abadi"/>
                <a:cs typeface="Arial"/>
              </a:rPr>
              <a:t>ground </a:t>
            </a:r>
            <a:r>
              <a:rPr lang="en-US" sz="1800" spc="91" dirty="0">
                <a:latin typeface="Abadi"/>
                <a:cs typeface="Arial"/>
              </a:rPr>
              <a:t>pad</a:t>
            </a:r>
            <a:r>
              <a:rPr lang="en-US" sz="1800" spc="-6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was</a:t>
            </a:r>
            <a:r>
              <a:rPr lang="en-US" sz="1800" spc="-3" dirty="0">
                <a:latin typeface="Abadi"/>
                <a:cs typeface="Arial"/>
              </a:rPr>
              <a:t> </a:t>
            </a:r>
            <a:r>
              <a:rPr lang="en-US" sz="1800" spc="58" dirty="0">
                <a:latin typeface="Abadi"/>
                <a:cs typeface="Arial"/>
              </a:rPr>
              <a:t>achieved.</a:t>
            </a:r>
            <a:endParaRPr lang="en-US" sz="1800" dirty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56398"/>
            <a:ext cx="9594680" cy="16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18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r>
              <a:rPr lang="en-US" sz="1800" spc="79" dirty="0" smtClean="0">
                <a:latin typeface="Abadi"/>
                <a:cs typeface="Arial"/>
              </a:rPr>
              <a:t>Explanation</a:t>
            </a:r>
            <a:r>
              <a:rPr lang="en-US" sz="1800" spc="79" dirty="0">
                <a:latin typeface="Abadi"/>
                <a:cs typeface="Arial"/>
              </a:rPr>
              <a:t>:</a:t>
            </a:r>
            <a:endParaRPr lang="en-US" sz="1800" dirty="0">
              <a:latin typeface="Abadi"/>
              <a:cs typeface="Arial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tabLst>
                <a:tab pos="845601" algn="l"/>
              </a:tabLst>
            </a:pPr>
            <a:r>
              <a:rPr lang="en-US" sz="1800" spc="67" dirty="0">
                <a:latin typeface="Abadi"/>
                <a:cs typeface="Arial"/>
              </a:rPr>
              <a:t>Listing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12" dirty="0">
                <a:latin typeface="Abadi"/>
                <a:cs typeface="Arial"/>
              </a:rPr>
              <a:t> </a:t>
            </a:r>
            <a:r>
              <a:rPr lang="en-US" sz="1800" spc="39" dirty="0">
                <a:latin typeface="Abadi"/>
                <a:cs typeface="Arial"/>
              </a:rPr>
              <a:t>names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139" dirty="0">
                <a:latin typeface="Abadi"/>
                <a:cs typeface="Arial"/>
              </a:rPr>
              <a:t>of</a:t>
            </a:r>
            <a:r>
              <a:rPr lang="en-US" sz="1800" spc="-12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69" dirty="0">
                <a:latin typeface="Abadi"/>
                <a:cs typeface="Arial"/>
              </a:rPr>
              <a:t>boosters</a:t>
            </a:r>
            <a:r>
              <a:rPr lang="en-US" sz="1800" spc="-12" dirty="0">
                <a:latin typeface="Abadi"/>
                <a:cs typeface="Arial"/>
              </a:rPr>
              <a:t> </a:t>
            </a:r>
            <a:r>
              <a:rPr lang="en-US" sz="1800" spc="121" dirty="0">
                <a:latin typeface="Abadi"/>
                <a:cs typeface="Arial"/>
              </a:rPr>
              <a:t>which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have</a:t>
            </a:r>
            <a:r>
              <a:rPr lang="en-US" sz="1800" spc="-12" dirty="0">
                <a:latin typeface="Abadi"/>
                <a:cs typeface="Arial"/>
              </a:rPr>
              <a:t> </a:t>
            </a:r>
            <a:r>
              <a:rPr lang="en-US" sz="1800" spc="39" dirty="0">
                <a:latin typeface="Abadi"/>
                <a:cs typeface="Arial"/>
              </a:rPr>
              <a:t>success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in</a:t>
            </a:r>
            <a:r>
              <a:rPr lang="en-US" sz="1800" spc="-12" dirty="0">
                <a:latin typeface="Abadi"/>
                <a:cs typeface="Arial"/>
              </a:rPr>
              <a:t> </a:t>
            </a:r>
            <a:r>
              <a:rPr lang="en-US" sz="1800" spc="94" dirty="0">
                <a:latin typeface="Abadi"/>
                <a:cs typeface="Arial"/>
              </a:rPr>
              <a:t>drone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64" dirty="0">
                <a:latin typeface="Abadi"/>
                <a:cs typeface="Arial"/>
              </a:rPr>
              <a:t>ship and</a:t>
            </a:r>
            <a:r>
              <a:rPr lang="en-US" sz="1800" spc="-9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have</a:t>
            </a:r>
            <a:r>
              <a:rPr lang="en-US" sz="1800" spc="-6" dirty="0">
                <a:latin typeface="Abadi"/>
                <a:cs typeface="Arial"/>
              </a:rPr>
              <a:t> </a:t>
            </a:r>
            <a:r>
              <a:rPr lang="en-US" sz="1800" spc="69" dirty="0">
                <a:latin typeface="Abadi"/>
                <a:cs typeface="Arial"/>
              </a:rPr>
              <a:t>payload</a:t>
            </a:r>
            <a:r>
              <a:rPr lang="en-US" sz="1800" spc="-6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mass</a:t>
            </a:r>
            <a:r>
              <a:rPr lang="en-US" sz="1800" spc="-6" dirty="0">
                <a:latin typeface="Abadi"/>
                <a:cs typeface="Arial"/>
              </a:rPr>
              <a:t> </a:t>
            </a:r>
            <a:r>
              <a:rPr lang="en-US" sz="1800" spc="73" dirty="0">
                <a:latin typeface="Abadi"/>
                <a:cs typeface="Arial"/>
              </a:rPr>
              <a:t>greater</a:t>
            </a:r>
            <a:r>
              <a:rPr lang="en-US" sz="1800" spc="-6" dirty="0">
                <a:latin typeface="Abadi"/>
                <a:cs typeface="Arial"/>
              </a:rPr>
              <a:t> </a:t>
            </a:r>
            <a:r>
              <a:rPr lang="en-US" sz="1800" spc="79" dirty="0">
                <a:latin typeface="Abadi"/>
                <a:cs typeface="Arial"/>
              </a:rPr>
              <a:t>than</a:t>
            </a:r>
            <a:r>
              <a:rPr lang="en-US" sz="1800" spc="-6" dirty="0">
                <a:latin typeface="Abadi"/>
                <a:cs typeface="Arial"/>
              </a:rPr>
              <a:t> </a:t>
            </a:r>
            <a:r>
              <a:rPr lang="en-US" sz="1800" spc="252" dirty="0">
                <a:latin typeface="Abadi"/>
                <a:cs typeface="Arial"/>
              </a:rPr>
              <a:t>4000</a:t>
            </a:r>
            <a:r>
              <a:rPr lang="en-US" sz="1800" spc="-6" dirty="0">
                <a:latin typeface="Abadi"/>
                <a:cs typeface="Arial"/>
              </a:rPr>
              <a:t> </a:t>
            </a:r>
            <a:r>
              <a:rPr lang="en-US" sz="1800" spc="143" dirty="0">
                <a:latin typeface="Abadi"/>
                <a:cs typeface="Arial"/>
              </a:rPr>
              <a:t>but</a:t>
            </a:r>
            <a:r>
              <a:rPr lang="en-US" sz="1800" spc="-6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less</a:t>
            </a:r>
            <a:r>
              <a:rPr lang="en-US" sz="1800" spc="-6" dirty="0">
                <a:latin typeface="Abadi"/>
                <a:cs typeface="Arial"/>
              </a:rPr>
              <a:t> </a:t>
            </a:r>
            <a:r>
              <a:rPr lang="en-US" sz="1800" spc="79" dirty="0">
                <a:latin typeface="Abadi"/>
                <a:cs typeface="Arial"/>
              </a:rPr>
              <a:t>than</a:t>
            </a:r>
            <a:r>
              <a:rPr lang="en-US" sz="1800" spc="-6" dirty="0">
                <a:latin typeface="Abadi"/>
                <a:cs typeface="Arial"/>
              </a:rPr>
              <a:t> </a:t>
            </a:r>
            <a:r>
              <a:rPr lang="en-US" sz="1800" spc="173" dirty="0">
                <a:latin typeface="Abadi"/>
                <a:cs typeface="Arial"/>
              </a:rPr>
              <a:t>6000</a:t>
            </a:r>
            <a:r>
              <a:rPr lang="en-US" sz="1800" spc="173" dirty="0" smtClean="0">
                <a:latin typeface="Abadi"/>
                <a:cs typeface="Arial"/>
              </a:rPr>
              <a:t>. (….between 4000 and 6000;)</a:t>
            </a:r>
            <a:endParaRPr lang="en-US" sz="1800" dirty="0">
              <a:latin typeface="Abadi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65300"/>
            <a:ext cx="10275200" cy="25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5525330" y="1393355"/>
            <a:ext cx="5213155" cy="3818139"/>
          </a:xfrm>
          <a:prstGeom prst="rect">
            <a:avLst/>
          </a:prstGeom>
        </p:spPr>
        <p:txBody>
          <a:bodyPr vert="horz" wrap="square" lIns="0" tIns="136313" rIns="0" bIns="0" rtlCol="0">
            <a:spAutoFit/>
          </a:bodyPr>
          <a:lstStyle/>
          <a:p>
            <a:pPr marL="464772">
              <a:spcBef>
                <a:spcPts val="1073"/>
              </a:spcBef>
              <a:tabLst>
                <a:tab pos="651528" algn="l"/>
              </a:tabLst>
            </a:pPr>
            <a:r>
              <a:rPr lang="en-US" spc="133" dirty="0">
                <a:latin typeface="Abadi" panose="020B0604020104020204"/>
                <a:cs typeface="Trebuchet MS"/>
              </a:rPr>
              <a:t>Summary</a:t>
            </a:r>
            <a:r>
              <a:rPr lang="en-US" spc="-115" dirty="0">
                <a:latin typeface="Abadi" panose="020B0604020104020204"/>
                <a:cs typeface="Trebuchet MS"/>
              </a:rPr>
              <a:t> </a:t>
            </a:r>
            <a:r>
              <a:rPr lang="en-US" spc="58" dirty="0">
                <a:latin typeface="Abadi" panose="020B0604020104020204"/>
                <a:cs typeface="Trebuchet MS"/>
              </a:rPr>
              <a:t>of</a:t>
            </a:r>
            <a:r>
              <a:rPr lang="en-US" spc="-112" dirty="0">
                <a:latin typeface="Abadi" panose="020B0604020104020204"/>
                <a:cs typeface="Trebuchet MS"/>
              </a:rPr>
              <a:t> </a:t>
            </a:r>
            <a:r>
              <a:rPr lang="en-US" spc="88" dirty="0">
                <a:latin typeface="Abadi" panose="020B0604020104020204"/>
                <a:cs typeface="Trebuchet MS"/>
              </a:rPr>
              <a:t>methodologies</a:t>
            </a:r>
            <a:endParaRPr lang="en-US" dirty="0">
              <a:latin typeface="Abadi" panose="020B0604020104020204"/>
              <a:cs typeface="Trebuchet MS"/>
            </a:endParaRPr>
          </a:p>
          <a:p>
            <a:pPr marL="651528" indent="-91440">
              <a:spcBef>
                <a:spcPts val="1073"/>
              </a:spcBef>
              <a:buChar char="-"/>
              <a:tabLst>
                <a:tab pos="651528" algn="l"/>
              </a:tabLst>
            </a:pPr>
            <a:r>
              <a:rPr spc="33" dirty="0" smtClean="0">
                <a:latin typeface="Abadi" panose="020B0604020104020204"/>
                <a:cs typeface="Arial" panose="020B0604020202020204" pitchFamily="34" charset="0"/>
              </a:rPr>
              <a:t>Data</a:t>
            </a:r>
            <a:r>
              <a:rPr spc="-58" dirty="0" smtClean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30" dirty="0">
                <a:latin typeface="Abadi" panose="020B0604020104020204"/>
                <a:cs typeface="Arial" panose="020B0604020202020204" pitchFamily="34" charset="0"/>
              </a:rPr>
              <a:t>collection</a:t>
            </a:r>
            <a:endParaRPr dirty="0">
              <a:latin typeface="Abadi" panose="020B0604020104020204"/>
              <a:cs typeface="Arial" panose="020B0604020202020204" pitchFamily="34" charset="0"/>
            </a:endParaRPr>
          </a:p>
          <a:p>
            <a:pPr marL="651528" indent="-91440">
              <a:spcBef>
                <a:spcPts val="1013"/>
              </a:spcBef>
              <a:buChar char="-"/>
              <a:tabLst>
                <a:tab pos="651528" algn="l"/>
              </a:tabLst>
            </a:pPr>
            <a:r>
              <a:rPr spc="33" dirty="0">
                <a:latin typeface="Abadi" panose="020B0604020104020204"/>
                <a:cs typeface="Arial" panose="020B0604020202020204" pitchFamily="34" charset="0"/>
              </a:rPr>
              <a:t>Data</a:t>
            </a:r>
            <a:r>
              <a:rPr spc="-58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52" dirty="0">
                <a:latin typeface="Abadi" panose="020B0604020104020204"/>
                <a:cs typeface="Arial" panose="020B0604020202020204" pitchFamily="34" charset="0"/>
              </a:rPr>
              <a:t>wrangling</a:t>
            </a:r>
            <a:endParaRPr dirty="0">
              <a:latin typeface="Abadi" panose="020B0604020104020204"/>
              <a:cs typeface="Arial" panose="020B0604020202020204" pitchFamily="34" charset="0"/>
            </a:endParaRPr>
          </a:p>
          <a:p>
            <a:pPr marL="651528" indent="-91440">
              <a:spcBef>
                <a:spcPts val="1016"/>
              </a:spcBef>
              <a:buChar char="-"/>
              <a:tabLst>
                <a:tab pos="651528" algn="l"/>
              </a:tabLst>
            </a:pPr>
            <a:r>
              <a:rPr spc="30" dirty="0">
                <a:latin typeface="Abadi" panose="020B0604020104020204"/>
                <a:cs typeface="Arial" panose="020B0604020202020204" pitchFamily="34" charset="0"/>
              </a:rPr>
              <a:t>Exploratory</a:t>
            </a:r>
            <a:r>
              <a:rPr spc="-52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33" dirty="0">
                <a:latin typeface="Abadi" panose="020B0604020104020204"/>
                <a:cs typeface="Arial" panose="020B0604020202020204" pitchFamily="34" charset="0"/>
              </a:rPr>
              <a:t>Data</a:t>
            </a:r>
            <a:r>
              <a:rPr spc="-49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52" dirty="0">
                <a:latin typeface="Abadi" panose="020B0604020104020204"/>
                <a:cs typeface="Arial" panose="020B0604020202020204" pitchFamily="34" charset="0"/>
              </a:rPr>
              <a:t>Analysis</a:t>
            </a:r>
            <a:r>
              <a:rPr spc="-49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dirty="0">
                <a:latin typeface="Abadi" panose="020B0604020104020204"/>
                <a:cs typeface="Arial" panose="020B0604020202020204" pitchFamily="34" charset="0"/>
              </a:rPr>
              <a:t>with</a:t>
            </a:r>
            <a:r>
              <a:rPr spc="-49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33" dirty="0">
                <a:latin typeface="Abadi" panose="020B0604020104020204"/>
                <a:cs typeface="Arial" panose="020B0604020202020204" pitchFamily="34" charset="0"/>
              </a:rPr>
              <a:t>Data</a:t>
            </a:r>
            <a:r>
              <a:rPr spc="-52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-6" dirty="0">
                <a:latin typeface="Abadi" panose="020B0604020104020204"/>
                <a:cs typeface="Arial" panose="020B0604020202020204" pitchFamily="34" charset="0"/>
              </a:rPr>
              <a:t>Visualization</a:t>
            </a:r>
            <a:endParaRPr dirty="0">
              <a:latin typeface="Abadi" panose="020B0604020104020204"/>
              <a:cs typeface="Arial" panose="020B0604020202020204" pitchFamily="34" charset="0"/>
            </a:endParaRPr>
          </a:p>
          <a:p>
            <a:pPr marL="651528" indent="-91440">
              <a:spcBef>
                <a:spcPts val="1013"/>
              </a:spcBef>
              <a:buChar char="-"/>
              <a:tabLst>
                <a:tab pos="651528" algn="l"/>
              </a:tabLst>
            </a:pPr>
            <a:r>
              <a:rPr spc="30" dirty="0">
                <a:latin typeface="Abadi" panose="020B0604020104020204"/>
                <a:cs typeface="Arial" panose="020B0604020202020204" pitchFamily="34" charset="0"/>
              </a:rPr>
              <a:t>Exploratory</a:t>
            </a:r>
            <a:r>
              <a:rPr spc="-49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33" dirty="0">
                <a:latin typeface="Abadi" panose="020B0604020104020204"/>
                <a:cs typeface="Arial" panose="020B0604020202020204" pitchFamily="34" charset="0"/>
              </a:rPr>
              <a:t>Data</a:t>
            </a:r>
            <a:r>
              <a:rPr spc="-49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52" dirty="0">
                <a:latin typeface="Abadi" panose="020B0604020104020204"/>
                <a:cs typeface="Arial" panose="020B0604020202020204" pitchFamily="34" charset="0"/>
              </a:rPr>
              <a:t>Analysis</a:t>
            </a:r>
            <a:r>
              <a:rPr spc="-45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dirty="0">
                <a:latin typeface="Abadi" panose="020B0604020104020204"/>
                <a:cs typeface="Arial" panose="020B0604020202020204" pitchFamily="34" charset="0"/>
              </a:rPr>
              <a:t>with</a:t>
            </a:r>
            <a:r>
              <a:rPr spc="-49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154" dirty="0">
                <a:latin typeface="Abadi" panose="020B0604020104020204"/>
                <a:cs typeface="Arial" panose="020B0604020202020204" pitchFamily="34" charset="0"/>
              </a:rPr>
              <a:t>SQL</a:t>
            </a:r>
            <a:endParaRPr dirty="0">
              <a:latin typeface="Abadi" panose="020B0604020104020204"/>
              <a:cs typeface="Arial" panose="020B0604020202020204" pitchFamily="34" charset="0"/>
            </a:endParaRPr>
          </a:p>
          <a:p>
            <a:pPr marL="651528" indent="-91440">
              <a:spcBef>
                <a:spcPts val="1016"/>
              </a:spcBef>
              <a:buChar char="-"/>
              <a:tabLst>
                <a:tab pos="651528" algn="l"/>
              </a:tabLst>
            </a:pPr>
            <a:r>
              <a:rPr spc="52" dirty="0">
                <a:latin typeface="Abadi" panose="020B0604020104020204"/>
                <a:cs typeface="Arial" panose="020B0604020202020204" pitchFamily="34" charset="0"/>
              </a:rPr>
              <a:t>Building</a:t>
            </a:r>
            <a:r>
              <a:rPr spc="-36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55" dirty="0">
                <a:latin typeface="Abadi" panose="020B0604020104020204"/>
                <a:cs typeface="Arial" panose="020B0604020202020204" pitchFamily="34" charset="0"/>
              </a:rPr>
              <a:t>an</a:t>
            </a:r>
            <a:r>
              <a:rPr spc="-36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dirty="0">
                <a:latin typeface="Abadi" panose="020B0604020104020204"/>
                <a:cs typeface="Arial" panose="020B0604020202020204" pitchFamily="34" charset="0"/>
              </a:rPr>
              <a:t>interactive</a:t>
            </a:r>
            <a:r>
              <a:rPr spc="-33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85" dirty="0">
                <a:latin typeface="Abadi" panose="020B0604020104020204"/>
                <a:cs typeface="Arial" panose="020B0604020202020204" pitchFamily="34" charset="0"/>
              </a:rPr>
              <a:t>map</a:t>
            </a:r>
            <a:r>
              <a:rPr spc="-36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dirty="0">
                <a:latin typeface="Abadi" panose="020B0604020104020204"/>
                <a:cs typeface="Arial" panose="020B0604020202020204" pitchFamily="34" charset="0"/>
              </a:rPr>
              <a:t>with</a:t>
            </a:r>
            <a:r>
              <a:rPr spc="-33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24" dirty="0">
                <a:latin typeface="Abadi" panose="020B0604020104020204"/>
                <a:cs typeface="Arial" panose="020B0604020202020204" pitchFamily="34" charset="0"/>
              </a:rPr>
              <a:t>Folium</a:t>
            </a:r>
            <a:endParaRPr dirty="0">
              <a:latin typeface="Abadi" panose="020B0604020104020204"/>
              <a:cs typeface="Arial" panose="020B0604020202020204" pitchFamily="34" charset="0"/>
            </a:endParaRPr>
          </a:p>
          <a:p>
            <a:pPr marL="651528" indent="-91440">
              <a:spcBef>
                <a:spcPts val="1013"/>
              </a:spcBef>
              <a:buChar char="-"/>
              <a:tabLst>
                <a:tab pos="651528" algn="l"/>
              </a:tabLst>
            </a:pPr>
            <a:r>
              <a:rPr spc="52" dirty="0">
                <a:latin typeface="Abadi" panose="020B0604020104020204"/>
                <a:cs typeface="Arial" panose="020B0604020202020204" pitchFamily="34" charset="0"/>
              </a:rPr>
              <a:t>Building</a:t>
            </a:r>
            <a:r>
              <a:rPr spc="-45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dirty="0">
                <a:latin typeface="Abadi" panose="020B0604020104020204"/>
                <a:cs typeface="Arial" panose="020B0604020202020204" pitchFamily="34" charset="0"/>
              </a:rPr>
              <a:t>a</a:t>
            </a:r>
            <a:r>
              <a:rPr spc="-45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79" dirty="0">
                <a:latin typeface="Abadi" panose="020B0604020104020204"/>
                <a:cs typeface="Arial" panose="020B0604020202020204" pitchFamily="34" charset="0"/>
              </a:rPr>
              <a:t>Dashboard</a:t>
            </a:r>
            <a:r>
              <a:rPr spc="-45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dirty="0">
                <a:latin typeface="Abadi" panose="020B0604020104020204"/>
                <a:cs typeface="Arial" panose="020B0604020202020204" pitchFamily="34" charset="0"/>
              </a:rPr>
              <a:t>with</a:t>
            </a:r>
            <a:r>
              <a:rPr spc="-45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dirty="0">
                <a:latin typeface="Abadi" panose="020B0604020104020204"/>
                <a:cs typeface="Arial" panose="020B0604020202020204" pitchFamily="34" charset="0"/>
              </a:rPr>
              <a:t>Plotly</a:t>
            </a:r>
            <a:r>
              <a:rPr spc="-45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85" dirty="0">
                <a:latin typeface="Abadi" panose="020B0604020104020204"/>
                <a:cs typeface="Arial" panose="020B0604020202020204" pitchFamily="34" charset="0"/>
              </a:rPr>
              <a:t>Dash</a:t>
            </a:r>
            <a:endParaRPr dirty="0">
              <a:latin typeface="Abadi" panose="020B0604020104020204"/>
              <a:cs typeface="Arial" panose="020B0604020202020204" pitchFamily="34" charset="0"/>
            </a:endParaRPr>
          </a:p>
          <a:p>
            <a:pPr marL="651528" indent="-91440">
              <a:spcBef>
                <a:spcPts val="1016"/>
              </a:spcBef>
              <a:buChar char="-"/>
              <a:tabLst>
                <a:tab pos="651528" algn="l"/>
              </a:tabLst>
            </a:pPr>
            <a:r>
              <a:rPr dirty="0">
                <a:latin typeface="Abadi" panose="020B0604020104020204"/>
                <a:cs typeface="Arial" panose="020B0604020202020204" pitchFamily="34" charset="0"/>
              </a:rPr>
              <a:t>Predictive</a:t>
            </a:r>
            <a:r>
              <a:rPr spc="27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42" dirty="0">
                <a:latin typeface="Abadi" panose="020B0604020104020204"/>
                <a:cs typeface="Arial" panose="020B0604020202020204" pitchFamily="34" charset="0"/>
              </a:rPr>
              <a:t>analysis</a:t>
            </a:r>
            <a:r>
              <a:rPr spc="27" dirty="0">
                <a:latin typeface="Abadi" panose="020B0604020104020204"/>
                <a:cs typeface="Arial" panose="020B0604020202020204" pitchFamily="34" charset="0"/>
              </a:rPr>
              <a:t> </a:t>
            </a:r>
            <a:r>
              <a:rPr spc="-6" dirty="0">
                <a:latin typeface="Abadi" panose="020B0604020104020204"/>
                <a:cs typeface="Arial" panose="020B0604020202020204" pitchFamily="34" charset="0"/>
              </a:rPr>
              <a:t>(Classification)</a:t>
            </a:r>
            <a:endParaRPr dirty="0">
              <a:latin typeface="Abadi" panose="020B0604020104020204"/>
              <a:cs typeface="Arial" panose="020B0604020202020204" pitchFamily="34" charset="0"/>
            </a:endParaRPr>
          </a:p>
          <a:p>
            <a:pPr marL="7701"/>
            <a:endParaRPr lang="en-US" spc="133" dirty="0" smtClean="0">
              <a:latin typeface="Abadi" panose="020B0604020104020204"/>
              <a:cs typeface="Trebuchet MS"/>
            </a:endParaRPr>
          </a:p>
        </p:txBody>
      </p:sp>
      <p:pic>
        <p:nvPicPr>
          <p:cNvPr id="7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9825" y="1659484"/>
            <a:ext cx="1666875" cy="16429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5661" y="3371676"/>
            <a:ext cx="54864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01"/>
            <a:r>
              <a:rPr lang="en-US" spc="133" dirty="0">
                <a:latin typeface="Abadi" panose="020B0604020104020204"/>
                <a:cs typeface="Trebuchet MS"/>
              </a:rPr>
              <a:t> Summary</a:t>
            </a:r>
            <a:r>
              <a:rPr lang="en-US" spc="-118" dirty="0">
                <a:latin typeface="Abadi" panose="020B0604020104020204"/>
                <a:cs typeface="Trebuchet MS"/>
              </a:rPr>
              <a:t> </a:t>
            </a:r>
            <a:r>
              <a:rPr lang="en-US" spc="58" dirty="0">
                <a:latin typeface="Abadi" panose="020B0604020104020204"/>
                <a:cs typeface="Trebuchet MS"/>
              </a:rPr>
              <a:t>of</a:t>
            </a:r>
            <a:r>
              <a:rPr lang="en-US" spc="-118" dirty="0">
                <a:latin typeface="Abadi" panose="020B0604020104020204"/>
                <a:cs typeface="Trebuchet MS"/>
              </a:rPr>
              <a:t> </a:t>
            </a:r>
            <a:r>
              <a:rPr lang="en-US" spc="-12" dirty="0">
                <a:latin typeface="Abadi" panose="020B0604020104020204"/>
                <a:cs typeface="Trebuchet MS"/>
              </a:rPr>
              <a:t>all</a:t>
            </a:r>
            <a:r>
              <a:rPr lang="en-US" spc="-118" dirty="0">
                <a:latin typeface="Abadi" panose="020B0604020104020204"/>
                <a:cs typeface="Trebuchet MS"/>
              </a:rPr>
              <a:t> </a:t>
            </a:r>
            <a:r>
              <a:rPr lang="en-US" spc="55" dirty="0">
                <a:latin typeface="Abadi" panose="020B0604020104020204"/>
                <a:cs typeface="Trebuchet MS"/>
              </a:rPr>
              <a:t>results</a:t>
            </a:r>
            <a:endParaRPr lang="en-US" dirty="0">
              <a:latin typeface="Abadi" panose="020B0604020104020204"/>
              <a:cs typeface="Trebuchet MS"/>
            </a:endParaRPr>
          </a:p>
          <a:p>
            <a:pPr marL="651528" indent="-186756">
              <a:spcBef>
                <a:spcPts val="1022"/>
              </a:spcBef>
              <a:buChar char="-"/>
              <a:tabLst>
                <a:tab pos="651528" algn="l"/>
              </a:tabLst>
            </a:pPr>
            <a:r>
              <a:rPr lang="en-US" spc="30" dirty="0">
                <a:latin typeface="Abadi" panose="020B0604020104020204"/>
                <a:cs typeface="Trebuchet MS"/>
              </a:rPr>
              <a:t>Exploratory</a:t>
            </a:r>
            <a:r>
              <a:rPr lang="en-US" spc="-55" dirty="0">
                <a:latin typeface="Abadi" panose="020B0604020104020204"/>
                <a:cs typeface="Trebuchet MS"/>
              </a:rPr>
              <a:t> </a:t>
            </a:r>
            <a:r>
              <a:rPr lang="en-US" spc="33" dirty="0">
                <a:latin typeface="Abadi" panose="020B0604020104020204"/>
                <a:cs typeface="Trebuchet MS"/>
              </a:rPr>
              <a:t>Data</a:t>
            </a:r>
            <a:r>
              <a:rPr lang="en-US" spc="-55" dirty="0">
                <a:latin typeface="Abadi" panose="020B0604020104020204"/>
                <a:cs typeface="Trebuchet MS"/>
              </a:rPr>
              <a:t> </a:t>
            </a:r>
            <a:r>
              <a:rPr lang="en-US" spc="52" dirty="0">
                <a:latin typeface="Abadi" panose="020B0604020104020204"/>
                <a:cs typeface="Trebuchet MS"/>
              </a:rPr>
              <a:t>Analysis</a:t>
            </a:r>
            <a:r>
              <a:rPr lang="en-US" spc="-55" dirty="0">
                <a:latin typeface="Abadi" panose="020B0604020104020204"/>
                <a:cs typeface="Trebuchet MS"/>
              </a:rPr>
              <a:t> </a:t>
            </a:r>
            <a:r>
              <a:rPr lang="en-US" spc="-6" dirty="0">
                <a:latin typeface="Abadi" panose="020B0604020104020204"/>
                <a:cs typeface="Trebuchet MS"/>
              </a:rPr>
              <a:t>results</a:t>
            </a:r>
            <a:endParaRPr lang="en-US" dirty="0">
              <a:latin typeface="Abadi" panose="020B0604020104020204"/>
              <a:cs typeface="Trebuchet MS"/>
            </a:endParaRPr>
          </a:p>
          <a:p>
            <a:pPr marL="651528" indent="-186756">
              <a:spcBef>
                <a:spcPts val="1016"/>
              </a:spcBef>
              <a:buChar char="-"/>
              <a:tabLst>
                <a:tab pos="651528" algn="l"/>
              </a:tabLst>
            </a:pPr>
            <a:r>
              <a:rPr lang="en-US" dirty="0">
                <a:latin typeface="Abadi" panose="020B0604020104020204"/>
                <a:cs typeface="Trebuchet MS"/>
              </a:rPr>
              <a:t>Interactive</a:t>
            </a:r>
            <a:r>
              <a:rPr lang="en-US" spc="52" dirty="0">
                <a:latin typeface="Abadi" panose="020B0604020104020204"/>
                <a:cs typeface="Trebuchet MS"/>
              </a:rPr>
              <a:t> </a:t>
            </a:r>
            <a:r>
              <a:rPr lang="en-US" dirty="0">
                <a:latin typeface="Abadi" panose="020B0604020104020204"/>
                <a:cs typeface="Trebuchet MS"/>
              </a:rPr>
              <a:t>analytics</a:t>
            </a:r>
            <a:r>
              <a:rPr lang="en-US" spc="55" dirty="0">
                <a:latin typeface="Abadi" panose="020B0604020104020204"/>
                <a:cs typeface="Trebuchet MS"/>
              </a:rPr>
              <a:t> </a:t>
            </a:r>
            <a:r>
              <a:rPr lang="en-US" spc="103" dirty="0">
                <a:latin typeface="Abadi" panose="020B0604020104020204"/>
                <a:cs typeface="Trebuchet MS"/>
              </a:rPr>
              <a:t>demo</a:t>
            </a:r>
            <a:r>
              <a:rPr lang="en-US" spc="52" dirty="0">
                <a:latin typeface="Abadi" panose="020B0604020104020204"/>
                <a:cs typeface="Trebuchet MS"/>
              </a:rPr>
              <a:t> </a:t>
            </a:r>
            <a:r>
              <a:rPr lang="en-US" dirty="0">
                <a:latin typeface="Abadi" panose="020B0604020104020204"/>
                <a:cs typeface="Trebuchet MS"/>
              </a:rPr>
              <a:t>in</a:t>
            </a:r>
            <a:r>
              <a:rPr lang="en-US" spc="55" dirty="0">
                <a:latin typeface="Abadi" panose="020B0604020104020204"/>
                <a:cs typeface="Trebuchet MS"/>
              </a:rPr>
              <a:t> </a:t>
            </a:r>
            <a:r>
              <a:rPr lang="en-US" spc="61" dirty="0">
                <a:latin typeface="Abadi" panose="020B0604020104020204"/>
                <a:cs typeface="Trebuchet MS"/>
              </a:rPr>
              <a:t>screenshots</a:t>
            </a:r>
            <a:endParaRPr lang="en-US" dirty="0">
              <a:latin typeface="Abadi" panose="020B0604020104020204"/>
              <a:cs typeface="Trebuchet MS"/>
            </a:endParaRPr>
          </a:p>
          <a:p>
            <a:pPr marL="651528" indent="-186756">
              <a:spcBef>
                <a:spcPts val="1013"/>
              </a:spcBef>
              <a:buChar char="-"/>
              <a:tabLst>
                <a:tab pos="651528" algn="l"/>
              </a:tabLst>
            </a:pPr>
            <a:r>
              <a:rPr lang="en-US" dirty="0">
                <a:latin typeface="Abadi" panose="020B0604020104020204"/>
                <a:cs typeface="Trebuchet MS"/>
              </a:rPr>
              <a:t>Predictive</a:t>
            </a:r>
            <a:r>
              <a:rPr lang="en-US" spc="21" dirty="0">
                <a:latin typeface="Abadi" panose="020B0604020104020204"/>
                <a:cs typeface="Trebuchet MS"/>
              </a:rPr>
              <a:t> </a:t>
            </a:r>
            <a:r>
              <a:rPr lang="en-US" spc="42" dirty="0">
                <a:latin typeface="Abadi" panose="020B0604020104020204"/>
                <a:cs typeface="Trebuchet MS"/>
              </a:rPr>
              <a:t>analysis</a:t>
            </a:r>
            <a:r>
              <a:rPr lang="en-US" spc="24" dirty="0">
                <a:latin typeface="Abadi" panose="020B0604020104020204"/>
                <a:cs typeface="Trebuchet MS"/>
              </a:rPr>
              <a:t> </a:t>
            </a:r>
            <a:r>
              <a:rPr lang="en-US" spc="-6" dirty="0">
                <a:latin typeface="Abadi" panose="020B0604020104020204"/>
                <a:cs typeface="Trebuchet MS"/>
              </a:rPr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9553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r>
              <a:rPr lang="en-US" sz="1800" spc="79" dirty="0" smtClean="0">
                <a:latin typeface="Abadi"/>
                <a:cs typeface="Arial"/>
              </a:rPr>
              <a:t>Explanation</a:t>
            </a:r>
            <a:r>
              <a:rPr lang="en-US" sz="1800" spc="79" dirty="0">
                <a:latin typeface="Abadi"/>
                <a:cs typeface="Arial"/>
              </a:rPr>
              <a:t>:</a:t>
            </a:r>
            <a:endParaRPr lang="en-US" sz="1800" dirty="0">
              <a:latin typeface="Abadi"/>
              <a:cs typeface="Arial"/>
            </a:endParaRPr>
          </a:p>
          <a:p>
            <a:pPr marL="845601" indent="-279171">
              <a:spcBef>
                <a:spcPts val="1534"/>
              </a:spcBef>
              <a:tabLst>
                <a:tab pos="845601" algn="l"/>
              </a:tabLst>
            </a:pPr>
            <a:r>
              <a:rPr lang="en-US" sz="1800" spc="67" dirty="0">
                <a:latin typeface="Abadi"/>
                <a:cs typeface="Arial"/>
              </a:rPr>
              <a:t>Listing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103" dirty="0">
                <a:latin typeface="Abadi"/>
                <a:cs typeface="Arial"/>
              </a:rPr>
              <a:t>total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106" dirty="0">
                <a:latin typeface="Abadi"/>
                <a:cs typeface="Arial"/>
              </a:rPr>
              <a:t>number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139" dirty="0">
                <a:latin typeface="Abadi"/>
                <a:cs typeface="Arial"/>
              </a:rPr>
              <a:t>of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61" dirty="0">
                <a:latin typeface="Abadi"/>
                <a:cs typeface="Arial"/>
              </a:rPr>
              <a:t>successful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64" dirty="0">
                <a:latin typeface="Abadi"/>
                <a:cs typeface="Arial"/>
              </a:rPr>
              <a:t>and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61" dirty="0">
                <a:latin typeface="Abadi"/>
                <a:cs typeface="Arial"/>
              </a:rPr>
              <a:t>failure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58" dirty="0">
                <a:latin typeface="Abadi"/>
                <a:cs typeface="Arial"/>
              </a:rPr>
              <a:t>mission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outcomes.</a:t>
            </a:r>
            <a:endParaRPr lang="en-US" sz="1800" dirty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3" y="1575377"/>
            <a:ext cx="10808369" cy="261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745663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2400" spc="73" dirty="0" smtClean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2400" spc="73" dirty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2400" spc="73" dirty="0" smtClean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2400" spc="73" dirty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2400" spc="73" dirty="0" smtClean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1800" spc="73" dirty="0" smtClean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1800" spc="73" dirty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r>
              <a:rPr lang="en-US" sz="1800" spc="73" dirty="0" smtClean="0">
                <a:latin typeface="Abadi"/>
                <a:cs typeface="Arial"/>
              </a:rPr>
              <a:t>Explanation</a:t>
            </a:r>
            <a:r>
              <a:rPr lang="en-US" sz="1800" spc="73" dirty="0">
                <a:latin typeface="Abadi"/>
                <a:cs typeface="Arial"/>
              </a:rPr>
              <a:t>:</a:t>
            </a:r>
            <a:endParaRPr lang="en-US" sz="1800" dirty="0">
              <a:latin typeface="Abadi"/>
              <a:cs typeface="Arial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tabLst>
                <a:tab pos="806709" algn="l"/>
              </a:tabLst>
            </a:pPr>
            <a:r>
              <a:rPr lang="en-US" sz="1800" spc="58" dirty="0">
                <a:latin typeface="Abadi"/>
                <a:cs typeface="Arial"/>
              </a:rPr>
              <a:t>Listing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85" dirty="0">
                <a:latin typeface="Abadi"/>
                <a:cs typeface="Arial"/>
              </a:rPr>
              <a:t>the</a:t>
            </a:r>
            <a:r>
              <a:rPr lang="en-US" sz="1800" spc="-12" dirty="0">
                <a:latin typeface="Abadi"/>
                <a:cs typeface="Arial"/>
              </a:rPr>
              <a:t> </a:t>
            </a:r>
            <a:r>
              <a:rPr lang="en-US" sz="1800" spc="33" dirty="0">
                <a:latin typeface="Abadi"/>
                <a:cs typeface="Arial"/>
              </a:rPr>
              <a:t>names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118" dirty="0">
                <a:latin typeface="Abadi"/>
                <a:cs typeface="Arial"/>
              </a:rPr>
              <a:t>of</a:t>
            </a:r>
            <a:r>
              <a:rPr lang="en-US" sz="1800" spc="-12" dirty="0">
                <a:latin typeface="Abadi"/>
                <a:cs typeface="Arial"/>
              </a:rPr>
              <a:t> </a:t>
            </a:r>
            <a:r>
              <a:rPr lang="en-US" sz="1800" spc="85" dirty="0">
                <a:latin typeface="Abadi"/>
                <a:cs typeface="Arial"/>
              </a:rPr>
              <a:t>the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76" dirty="0">
                <a:latin typeface="Abadi"/>
                <a:cs typeface="Arial"/>
              </a:rPr>
              <a:t>booster</a:t>
            </a:r>
            <a:r>
              <a:rPr lang="en-US" sz="1800" spc="-12" dirty="0">
                <a:latin typeface="Abadi"/>
                <a:cs typeface="Arial"/>
              </a:rPr>
              <a:t> </a:t>
            </a:r>
            <a:r>
              <a:rPr lang="en-US" sz="1800" spc="33" dirty="0">
                <a:latin typeface="Abadi"/>
                <a:cs typeface="Arial"/>
              </a:rPr>
              <a:t>versions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103" dirty="0">
                <a:latin typeface="Abadi"/>
                <a:cs typeface="Arial"/>
              </a:rPr>
              <a:t>which</a:t>
            </a:r>
            <a:r>
              <a:rPr lang="en-US" sz="1800" spc="-12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have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69" dirty="0">
                <a:latin typeface="Abadi"/>
                <a:cs typeface="Arial"/>
              </a:rPr>
              <a:t>carried</a:t>
            </a:r>
            <a:r>
              <a:rPr lang="en-US" sz="1800" spc="-12" dirty="0">
                <a:latin typeface="Abadi"/>
                <a:cs typeface="Arial"/>
              </a:rPr>
              <a:t> </a:t>
            </a:r>
            <a:r>
              <a:rPr lang="en-US" sz="1800" spc="85" dirty="0">
                <a:latin typeface="Abadi"/>
                <a:cs typeface="Arial"/>
              </a:rPr>
              <a:t>the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maximum </a:t>
            </a:r>
            <a:r>
              <a:rPr lang="en-US" sz="1800" spc="61" dirty="0">
                <a:latin typeface="Abadi"/>
                <a:cs typeface="Arial"/>
              </a:rPr>
              <a:t>payload</a:t>
            </a:r>
            <a:r>
              <a:rPr lang="en-US" sz="1800" spc="-27" dirty="0">
                <a:latin typeface="Abadi"/>
                <a:cs typeface="Arial"/>
              </a:rPr>
              <a:t> </a:t>
            </a:r>
            <a:r>
              <a:rPr lang="en-US" sz="1800" spc="-6" dirty="0">
                <a:latin typeface="Abadi"/>
                <a:cs typeface="Arial"/>
              </a:rPr>
              <a:t>mass.</a:t>
            </a:r>
            <a:endParaRPr lang="en-US" sz="1800" dirty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1519237"/>
            <a:ext cx="80105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7995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24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1800" spc="79" dirty="0" smtClean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endParaRPr lang="en-US" sz="1800" spc="79" dirty="0">
              <a:latin typeface="Abadi"/>
              <a:cs typeface="Arial"/>
            </a:endParaRPr>
          </a:p>
          <a:p>
            <a:pPr marL="0" indent="0">
              <a:spcBef>
                <a:spcPts val="1780"/>
              </a:spcBef>
              <a:buNone/>
            </a:pPr>
            <a:r>
              <a:rPr lang="en-US" sz="1800" spc="79" dirty="0" smtClean="0">
                <a:latin typeface="Abadi"/>
                <a:cs typeface="Arial"/>
              </a:rPr>
              <a:t>Explanation</a:t>
            </a:r>
            <a:r>
              <a:rPr lang="en-US" sz="1800" spc="79" dirty="0">
                <a:latin typeface="Abadi"/>
                <a:cs typeface="Arial"/>
              </a:rPr>
              <a:t>:</a:t>
            </a:r>
            <a:endParaRPr lang="en-US" sz="1800" dirty="0">
              <a:latin typeface="Abadi"/>
              <a:cs typeface="Arial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tabLst>
                <a:tab pos="845601" algn="l"/>
              </a:tabLst>
            </a:pPr>
            <a:r>
              <a:rPr lang="en-US" sz="1800" spc="67" dirty="0">
                <a:latin typeface="Abadi"/>
                <a:cs typeface="Arial"/>
              </a:rPr>
              <a:t>Listing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73" dirty="0">
                <a:latin typeface="Abadi"/>
                <a:cs typeface="Arial"/>
              </a:rPr>
              <a:t>failed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88" dirty="0">
                <a:latin typeface="Abadi"/>
                <a:cs typeface="Arial"/>
              </a:rPr>
              <a:t>landing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outcomes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in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94" dirty="0">
                <a:latin typeface="Abadi"/>
                <a:cs typeface="Arial"/>
              </a:rPr>
              <a:t>drone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52" dirty="0">
                <a:latin typeface="Abadi"/>
                <a:cs typeface="Arial"/>
              </a:rPr>
              <a:t>ship,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91" dirty="0">
                <a:latin typeface="Abadi"/>
                <a:cs typeface="Arial"/>
              </a:rPr>
              <a:t>their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85" dirty="0">
                <a:latin typeface="Abadi"/>
                <a:cs typeface="Arial"/>
              </a:rPr>
              <a:t>booster </a:t>
            </a:r>
            <a:r>
              <a:rPr lang="en-US" sz="1800" spc="39" dirty="0">
                <a:latin typeface="Abadi"/>
                <a:cs typeface="Arial"/>
              </a:rPr>
              <a:t>versions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64" dirty="0">
                <a:latin typeface="Abadi"/>
                <a:cs typeface="Arial"/>
              </a:rPr>
              <a:t>and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launch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55" dirty="0">
                <a:latin typeface="Abadi"/>
                <a:cs typeface="Arial"/>
              </a:rPr>
              <a:t>site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39" dirty="0">
                <a:latin typeface="Abadi"/>
                <a:cs typeface="Arial"/>
              </a:rPr>
              <a:t>names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103" dirty="0">
                <a:latin typeface="Abadi"/>
                <a:cs typeface="Arial"/>
              </a:rPr>
              <a:t>for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103" dirty="0">
                <a:latin typeface="Abadi"/>
                <a:cs typeface="Arial"/>
              </a:rPr>
              <a:t>months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82" dirty="0">
                <a:latin typeface="Abadi"/>
                <a:cs typeface="Arial"/>
              </a:rPr>
              <a:t>in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33" dirty="0">
                <a:latin typeface="Abadi"/>
                <a:cs typeface="Arial"/>
              </a:rPr>
              <a:t>year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-6" dirty="0">
                <a:latin typeface="Abadi"/>
                <a:cs typeface="Arial"/>
              </a:rPr>
              <a:t>2015.</a:t>
            </a:r>
            <a:endParaRPr lang="en-US" sz="1800" dirty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" y="1575377"/>
            <a:ext cx="9776716" cy="28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3373"/>
            <a:ext cx="9690128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7650" y="1390197"/>
            <a:ext cx="4114119" cy="4635376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pPr marL="0" indent="0">
              <a:spcBef>
                <a:spcPts val="1061"/>
              </a:spcBef>
              <a:buNone/>
            </a:pPr>
            <a:r>
              <a:rPr lang="en-US" spc="52" dirty="0" smtClean="0">
                <a:latin typeface="Abadi"/>
                <a:cs typeface="Arial"/>
              </a:rPr>
              <a:t>Explanation:</a:t>
            </a:r>
            <a:endParaRPr lang="en-US" dirty="0" smtClean="0">
              <a:latin typeface="Abadi"/>
              <a:cs typeface="Arial"/>
            </a:endParaRPr>
          </a:p>
          <a:p>
            <a:pPr>
              <a:spcBef>
                <a:spcPts val="1061"/>
              </a:spcBef>
              <a:buFontTx/>
              <a:buChar char="-"/>
            </a:pPr>
            <a:r>
              <a:rPr lang="en-US" spc="39" dirty="0" smtClean="0">
                <a:latin typeface="Abadi"/>
                <a:cs typeface="Arial"/>
              </a:rPr>
              <a:t>Launch</a:t>
            </a:r>
            <a:r>
              <a:rPr lang="en-US" spc="6" dirty="0" smtClean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sites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are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spc="55" dirty="0">
                <a:latin typeface="Abadi"/>
                <a:cs typeface="Arial"/>
              </a:rPr>
              <a:t>in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spc="64" dirty="0">
                <a:latin typeface="Abadi"/>
                <a:cs typeface="Arial"/>
              </a:rPr>
              <a:t>proximity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spc="91" dirty="0">
                <a:latin typeface="Abadi"/>
                <a:cs typeface="Arial"/>
              </a:rPr>
              <a:t>to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spc="52" dirty="0">
                <a:latin typeface="Abadi"/>
                <a:cs typeface="Arial"/>
              </a:rPr>
              <a:t>the </a:t>
            </a:r>
            <a:r>
              <a:rPr lang="en-US" spc="36" dirty="0">
                <a:latin typeface="Abadi"/>
                <a:cs typeface="Arial"/>
              </a:rPr>
              <a:t>Equator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spc="33" dirty="0">
                <a:latin typeface="Abadi"/>
                <a:cs typeface="Arial"/>
              </a:rPr>
              <a:t>line.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The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spc="45" dirty="0">
                <a:latin typeface="Abadi"/>
                <a:cs typeface="Arial"/>
              </a:rPr>
              <a:t>land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is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spc="69" dirty="0">
                <a:latin typeface="Abadi"/>
                <a:cs typeface="Arial"/>
              </a:rPr>
              <a:t>moving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spc="33" dirty="0">
                <a:latin typeface="Abadi"/>
                <a:cs typeface="Arial"/>
              </a:rPr>
              <a:t>faster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spc="27" dirty="0">
                <a:latin typeface="Abadi"/>
                <a:cs typeface="Arial"/>
              </a:rPr>
              <a:t>at </a:t>
            </a:r>
            <a:r>
              <a:rPr lang="en-US" spc="67" dirty="0">
                <a:latin typeface="Abadi"/>
                <a:cs typeface="Arial"/>
              </a:rPr>
              <a:t>the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spc="55" dirty="0">
                <a:latin typeface="Abadi"/>
                <a:cs typeface="Arial"/>
              </a:rPr>
              <a:t>equator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spc="55" dirty="0">
                <a:latin typeface="Abadi"/>
                <a:cs typeface="Arial"/>
              </a:rPr>
              <a:t>than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any</a:t>
            </a:r>
            <a:r>
              <a:rPr lang="en-US" spc="-3" dirty="0">
                <a:latin typeface="Abadi"/>
                <a:cs typeface="Arial"/>
              </a:rPr>
              <a:t> </a:t>
            </a:r>
            <a:r>
              <a:rPr lang="en-US" spc="64" dirty="0">
                <a:latin typeface="Abadi"/>
                <a:cs typeface="Arial"/>
              </a:rPr>
              <a:t>other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spc="49" dirty="0">
                <a:latin typeface="Abadi"/>
                <a:cs typeface="Arial"/>
              </a:rPr>
              <a:t>place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spc="64" dirty="0">
                <a:latin typeface="Abadi"/>
                <a:cs typeface="Arial"/>
              </a:rPr>
              <a:t>on</a:t>
            </a:r>
            <a:r>
              <a:rPr lang="en-US" spc="-3" dirty="0">
                <a:latin typeface="Abadi"/>
                <a:cs typeface="Arial"/>
              </a:rPr>
              <a:t> </a:t>
            </a:r>
            <a:r>
              <a:rPr lang="en-US" spc="52" dirty="0">
                <a:latin typeface="Abadi"/>
                <a:cs typeface="Arial"/>
              </a:rPr>
              <a:t>the </a:t>
            </a:r>
            <a:r>
              <a:rPr lang="en-US" spc="36" dirty="0">
                <a:latin typeface="Abadi"/>
                <a:cs typeface="Arial"/>
              </a:rPr>
              <a:t>surface</a:t>
            </a:r>
            <a:r>
              <a:rPr lang="en-US" dirty="0">
                <a:latin typeface="Abadi"/>
                <a:cs typeface="Arial"/>
              </a:rPr>
              <a:t> </a:t>
            </a:r>
            <a:r>
              <a:rPr lang="en-US" spc="85" dirty="0">
                <a:latin typeface="Abadi"/>
                <a:cs typeface="Arial"/>
              </a:rPr>
              <a:t>of</a:t>
            </a:r>
            <a:r>
              <a:rPr lang="en-US" dirty="0">
                <a:latin typeface="Abadi"/>
                <a:cs typeface="Arial"/>
              </a:rPr>
              <a:t> </a:t>
            </a:r>
            <a:r>
              <a:rPr lang="en-US" spc="67" dirty="0">
                <a:latin typeface="Abadi"/>
                <a:cs typeface="Arial"/>
              </a:rPr>
              <a:t>the</a:t>
            </a:r>
            <a:r>
              <a:rPr lang="en-US" dirty="0">
                <a:latin typeface="Abadi"/>
                <a:cs typeface="Arial"/>
              </a:rPr>
              <a:t> Earth.</a:t>
            </a:r>
            <a:r>
              <a:rPr lang="en-US" spc="3" dirty="0">
                <a:latin typeface="Abadi"/>
                <a:cs typeface="Arial"/>
              </a:rPr>
              <a:t> </a:t>
            </a:r>
            <a:r>
              <a:rPr lang="en-US" spc="49" dirty="0" smtClean="0">
                <a:latin typeface="Abadi"/>
                <a:cs typeface="Arial"/>
              </a:rPr>
              <a:t>If</a:t>
            </a:r>
            <a:r>
              <a:rPr lang="en-US" spc="-21" dirty="0" smtClean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a</a:t>
            </a:r>
            <a:r>
              <a:rPr lang="en-US" spc="-24" dirty="0">
                <a:latin typeface="Abadi"/>
                <a:cs typeface="Arial"/>
              </a:rPr>
              <a:t> </a:t>
            </a:r>
            <a:r>
              <a:rPr lang="en-US" spc="45" dirty="0">
                <a:latin typeface="Abadi"/>
                <a:cs typeface="Arial"/>
              </a:rPr>
              <a:t>ship</a:t>
            </a:r>
            <a:r>
              <a:rPr lang="en-US" spc="-21" dirty="0">
                <a:latin typeface="Abadi"/>
                <a:cs typeface="Arial"/>
              </a:rPr>
              <a:t> </a:t>
            </a:r>
            <a:r>
              <a:rPr lang="en-US" spc="-15" dirty="0">
                <a:latin typeface="Abadi"/>
                <a:cs typeface="Arial"/>
              </a:rPr>
              <a:t>is </a:t>
            </a:r>
            <a:r>
              <a:rPr lang="en-US" spc="52" dirty="0">
                <a:latin typeface="Abadi"/>
                <a:cs typeface="Arial"/>
              </a:rPr>
              <a:t>launched</a:t>
            </a:r>
            <a:r>
              <a:rPr lang="en-US" spc="-15" dirty="0">
                <a:latin typeface="Abadi"/>
                <a:cs typeface="Arial"/>
              </a:rPr>
              <a:t> </a:t>
            </a:r>
            <a:r>
              <a:rPr lang="en-US" spc="79" dirty="0">
                <a:latin typeface="Abadi"/>
                <a:cs typeface="Arial"/>
              </a:rPr>
              <a:t>from</a:t>
            </a:r>
            <a:r>
              <a:rPr lang="en-US" spc="-15" dirty="0">
                <a:latin typeface="Abadi"/>
                <a:cs typeface="Arial"/>
              </a:rPr>
              <a:t> </a:t>
            </a:r>
            <a:r>
              <a:rPr lang="en-US" spc="67" dirty="0">
                <a:latin typeface="Abadi"/>
                <a:cs typeface="Arial"/>
              </a:rPr>
              <a:t>the</a:t>
            </a:r>
            <a:r>
              <a:rPr lang="en-US" spc="-15" dirty="0">
                <a:latin typeface="Abadi"/>
                <a:cs typeface="Arial"/>
              </a:rPr>
              <a:t> </a:t>
            </a:r>
            <a:r>
              <a:rPr lang="en-US" spc="55" dirty="0">
                <a:latin typeface="Abadi"/>
                <a:cs typeface="Arial"/>
              </a:rPr>
              <a:t>equator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79" dirty="0">
                <a:latin typeface="Abadi"/>
                <a:cs typeface="Arial"/>
              </a:rPr>
              <a:t>it</a:t>
            </a:r>
            <a:r>
              <a:rPr lang="en-US" spc="-15" dirty="0">
                <a:latin typeface="Abadi"/>
                <a:cs typeface="Arial"/>
              </a:rPr>
              <a:t> </a:t>
            </a:r>
            <a:r>
              <a:rPr lang="en-US" spc="42" dirty="0">
                <a:latin typeface="Abadi"/>
                <a:cs typeface="Arial"/>
              </a:rPr>
              <a:t>goes</a:t>
            </a:r>
            <a:r>
              <a:rPr lang="en-US" spc="-15" dirty="0">
                <a:latin typeface="Abadi"/>
                <a:cs typeface="Arial"/>
              </a:rPr>
              <a:t> </a:t>
            </a:r>
            <a:r>
              <a:rPr lang="en-US" spc="79" dirty="0">
                <a:latin typeface="Abadi"/>
                <a:cs typeface="Arial"/>
              </a:rPr>
              <a:t>up</a:t>
            </a:r>
            <a:r>
              <a:rPr lang="en-US" spc="-15" dirty="0">
                <a:latin typeface="Abadi"/>
                <a:cs typeface="Arial"/>
              </a:rPr>
              <a:t> </a:t>
            </a:r>
            <a:r>
              <a:rPr lang="en-US" spc="64" dirty="0">
                <a:latin typeface="Abadi"/>
                <a:cs typeface="Arial"/>
              </a:rPr>
              <a:t>into </a:t>
            </a:r>
            <a:r>
              <a:rPr lang="en-US" dirty="0">
                <a:latin typeface="Abadi"/>
                <a:cs typeface="Arial"/>
              </a:rPr>
              <a:t>space,</a:t>
            </a:r>
            <a:r>
              <a:rPr lang="en-US" spc="21" dirty="0">
                <a:latin typeface="Abadi"/>
                <a:cs typeface="Arial"/>
              </a:rPr>
              <a:t> </a:t>
            </a:r>
            <a:r>
              <a:rPr lang="en-US" spc="49" dirty="0">
                <a:latin typeface="Abadi"/>
                <a:cs typeface="Arial"/>
              </a:rPr>
              <a:t>and</a:t>
            </a:r>
            <a:r>
              <a:rPr lang="en-US" spc="21" dirty="0">
                <a:latin typeface="Abadi"/>
                <a:cs typeface="Arial"/>
              </a:rPr>
              <a:t> </a:t>
            </a:r>
            <a:r>
              <a:rPr lang="en-US" spc="79" dirty="0">
                <a:latin typeface="Abadi"/>
                <a:cs typeface="Arial"/>
              </a:rPr>
              <a:t>it</a:t>
            </a:r>
            <a:r>
              <a:rPr lang="en-US" spc="21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is</a:t>
            </a:r>
            <a:r>
              <a:rPr lang="en-US" spc="21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also</a:t>
            </a:r>
            <a:r>
              <a:rPr lang="en-US" spc="21" dirty="0">
                <a:latin typeface="Abadi"/>
                <a:cs typeface="Arial"/>
              </a:rPr>
              <a:t> </a:t>
            </a:r>
            <a:r>
              <a:rPr lang="en-US" spc="69" dirty="0">
                <a:latin typeface="Abadi"/>
                <a:cs typeface="Arial"/>
              </a:rPr>
              <a:t>moving</a:t>
            </a:r>
            <a:r>
              <a:rPr lang="en-US" spc="21" dirty="0">
                <a:latin typeface="Abadi"/>
                <a:cs typeface="Arial"/>
              </a:rPr>
              <a:t> </a:t>
            </a:r>
            <a:r>
              <a:rPr lang="en-US" spc="49" dirty="0">
                <a:latin typeface="Abadi"/>
                <a:cs typeface="Arial"/>
              </a:rPr>
              <a:t>around</a:t>
            </a:r>
            <a:r>
              <a:rPr lang="en-US" spc="24" dirty="0">
                <a:latin typeface="Abadi"/>
                <a:cs typeface="Arial"/>
              </a:rPr>
              <a:t> </a:t>
            </a:r>
            <a:r>
              <a:rPr lang="en-US" spc="52" dirty="0">
                <a:latin typeface="Abadi"/>
                <a:cs typeface="Arial"/>
              </a:rPr>
              <a:t>the </a:t>
            </a:r>
            <a:r>
              <a:rPr lang="en-US" dirty="0">
                <a:latin typeface="Abadi"/>
                <a:cs typeface="Arial"/>
              </a:rPr>
              <a:t>Earth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spc="42" dirty="0">
                <a:latin typeface="Abadi"/>
                <a:cs typeface="Arial"/>
              </a:rPr>
              <a:t>at</a:t>
            </a:r>
            <a:r>
              <a:rPr lang="en-US" spc="9" dirty="0">
                <a:latin typeface="Abadi"/>
                <a:cs typeface="Arial"/>
              </a:rPr>
              <a:t> </a:t>
            </a:r>
            <a:r>
              <a:rPr lang="en-US" spc="67" dirty="0">
                <a:latin typeface="Abadi"/>
                <a:cs typeface="Arial"/>
              </a:rPr>
              <a:t>the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same</a:t>
            </a:r>
            <a:r>
              <a:rPr lang="en-US" spc="9" dirty="0">
                <a:latin typeface="Abadi"/>
                <a:cs typeface="Arial"/>
              </a:rPr>
              <a:t> </a:t>
            </a:r>
            <a:r>
              <a:rPr lang="en-US" spc="39" dirty="0">
                <a:latin typeface="Abadi"/>
                <a:cs typeface="Arial"/>
              </a:rPr>
              <a:t>speed</a:t>
            </a:r>
            <a:r>
              <a:rPr lang="en-US" spc="9" dirty="0">
                <a:latin typeface="Abadi"/>
                <a:cs typeface="Arial"/>
              </a:rPr>
              <a:t> </a:t>
            </a:r>
            <a:r>
              <a:rPr lang="en-US" spc="79" dirty="0">
                <a:latin typeface="Abadi"/>
                <a:cs typeface="Arial"/>
              </a:rPr>
              <a:t>it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was</a:t>
            </a:r>
            <a:r>
              <a:rPr lang="en-US" spc="9" dirty="0">
                <a:latin typeface="Abadi"/>
                <a:cs typeface="Arial"/>
              </a:rPr>
              <a:t> </a:t>
            </a:r>
            <a:r>
              <a:rPr lang="en-US" spc="64" dirty="0">
                <a:latin typeface="Abadi"/>
                <a:cs typeface="Arial"/>
              </a:rPr>
              <a:t>moving </a:t>
            </a:r>
            <a:r>
              <a:rPr lang="en-US" spc="49" dirty="0">
                <a:latin typeface="Abadi"/>
                <a:cs typeface="Arial"/>
              </a:rPr>
              <a:t>before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spc="52" dirty="0">
                <a:latin typeface="Abadi"/>
                <a:cs typeface="Arial"/>
              </a:rPr>
              <a:t>launching.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This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is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spc="36" dirty="0">
                <a:latin typeface="Abadi"/>
                <a:cs typeface="Arial"/>
              </a:rPr>
              <a:t>because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spc="85" dirty="0">
                <a:latin typeface="Abadi"/>
                <a:cs typeface="Arial"/>
              </a:rPr>
              <a:t>of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spc="33" dirty="0">
                <a:latin typeface="Abadi"/>
                <a:cs typeface="Arial"/>
              </a:rPr>
              <a:t>inertia. </a:t>
            </a:r>
            <a:r>
              <a:rPr lang="en-US" dirty="0">
                <a:latin typeface="Abadi"/>
                <a:cs typeface="Arial"/>
              </a:rPr>
              <a:t>This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39" dirty="0">
                <a:latin typeface="Abadi"/>
                <a:cs typeface="Arial"/>
              </a:rPr>
              <a:t>speed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64" dirty="0">
                <a:latin typeface="Abadi"/>
                <a:cs typeface="Arial"/>
              </a:rPr>
              <a:t>will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61" dirty="0">
                <a:latin typeface="Abadi"/>
                <a:cs typeface="Arial"/>
              </a:rPr>
              <a:t>help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67" dirty="0">
                <a:latin typeface="Abadi"/>
                <a:cs typeface="Arial"/>
              </a:rPr>
              <a:t>the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52" dirty="0">
                <a:latin typeface="Abadi"/>
                <a:cs typeface="Arial"/>
              </a:rPr>
              <a:t>spacecraft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33" dirty="0">
                <a:latin typeface="Abadi"/>
                <a:cs typeface="Arial"/>
              </a:rPr>
              <a:t>keep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64" dirty="0">
                <a:latin typeface="Abadi"/>
                <a:cs typeface="Arial"/>
              </a:rPr>
              <a:t>up </a:t>
            </a:r>
            <a:r>
              <a:rPr lang="en-US" dirty="0">
                <a:latin typeface="Abadi"/>
                <a:cs typeface="Arial"/>
              </a:rPr>
              <a:t>a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spc="88" dirty="0">
                <a:latin typeface="Abadi"/>
                <a:cs typeface="Arial"/>
              </a:rPr>
              <a:t>good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spc="64" dirty="0">
                <a:latin typeface="Abadi"/>
                <a:cs typeface="Arial"/>
              </a:rPr>
              <a:t>enough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spc="39" dirty="0">
                <a:latin typeface="Abadi"/>
                <a:cs typeface="Arial"/>
              </a:rPr>
              <a:t>speed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spc="91" dirty="0">
                <a:latin typeface="Abadi"/>
                <a:cs typeface="Arial"/>
              </a:rPr>
              <a:t>to</a:t>
            </a:r>
            <a:r>
              <a:rPr lang="en-US" spc="-6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stay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spc="55" dirty="0">
                <a:latin typeface="Abadi"/>
                <a:cs typeface="Arial"/>
              </a:rPr>
              <a:t>in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spc="64" dirty="0" smtClean="0">
                <a:latin typeface="Abadi"/>
                <a:cs typeface="Arial"/>
              </a:rPr>
              <a:t>orbit.</a:t>
            </a:r>
            <a:endParaRPr lang="en-US" dirty="0" smtClean="0">
              <a:latin typeface="Abadi"/>
              <a:cs typeface="Arial"/>
            </a:endParaRPr>
          </a:p>
          <a:p>
            <a:pPr>
              <a:spcBef>
                <a:spcPts val="1061"/>
              </a:spcBef>
              <a:buFontTx/>
              <a:buChar char="-"/>
            </a:pPr>
            <a:r>
              <a:rPr lang="en-US" spc="36" dirty="0" smtClean="0">
                <a:latin typeface="Abadi"/>
                <a:cs typeface="Arial"/>
              </a:rPr>
              <a:t>All</a:t>
            </a:r>
            <a:r>
              <a:rPr lang="en-US" spc="9" dirty="0" smtClean="0">
                <a:latin typeface="Abadi"/>
                <a:cs typeface="Arial"/>
              </a:rPr>
              <a:t> </a:t>
            </a:r>
            <a:r>
              <a:rPr lang="en-US" spc="49" dirty="0">
                <a:latin typeface="Abadi"/>
                <a:cs typeface="Arial"/>
              </a:rPr>
              <a:t>launch</a:t>
            </a:r>
            <a:r>
              <a:rPr lang="en-US" spc="9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sites</a:t>
            </a:r>
            <a:r>
              <a:rPr lang="en-US" spc="12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are</a:t>
            </a:r>
            <a:r>
              <a:rPr lang="en-US" spc="9" dirty="0">
                <a:latin typeface="Abadi"/>
                <a:cs typeface="Arial"/>
              </a:rPr>
              <a:t> </a:t>
            </a:r>
            <a:r>
              <a:rPr lang="en-US" spc="55" dirty="0">
                <a:latin typeface="Abadi"/>
                <a:cs typeface="Arial"/>
              </a:rPr>
              <a:t>in</a:t>
            </a:r>
            <a:r>
              <a:rPr lang="en-US" spc="9" dirty="0">
                <a:latin typeface="Abadi"/>
                <a:cs typeface="Arial"/>
              </a:rPr>
              <a:t> </a:t>
            </a:r>
            <a:r>
              <a:rPr lang="en-US" spc="36" dirty="0">
                <a:latin typeface="Abadi"/>
                <a:cs typeface="Arial"/>
              </a:rPr>
              <a:t>very</a:t>
            </a:r>
            <a:r>
              <a:rPr lang="en-US" spc="12" dirty="0">
                <a:latin typeface="Abadi"/>
                <a:cs typeface="Arial"/>
              </a:rPr>
              <a:t> </a:t>
            </a:r>
            <a:r>
              <a:rPr lang="en-US" spc="39" dirty="0">
                <a:latin typeface="Abadi"/>
                <a:cs typeface="Arial"/>
              </a:rPr>
              <a:t>close</a:t>
            </a:r>
            <a:r>
              <a:rPr lang="en-US" spc="9" dirty="0">
                <a:latin typeface="Abadi"/>
                <a:cs typeface="Arial"/>
              </a:rPr>
              <a:t> </a:t>
            </a:r>
            <a:r>
              <a:rPr lang="en-US" spc="58" dirty="0">
                <a:latin typeface="Abadi"/>
                <a:cs typeface="Arial"/>
              </a:rPr>
              <a:t>proximity </a:t>
            </a:r>
            <a:r>
              <a:rPr lang="en-US" spc="91" dirty="0">
                <a:latin typeface="Abadi"/>
                <a:cs typeface="Arial"/>
              </a:rPr>
              <a:t>to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67" dirty="0">
                <a:latin typeface="Abadi"/>
                <a:cs typeface="Arial"/>
              </a:rPr>
              <a:t>the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36" dirty="0">
                <a:latin typeface="Abadi"/>
                <a:cs typeface="Arial"/>
              </a:rPr>
              <a:t>coast,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58" dirty="0">
                <a:latin typeface="Abadi"/>
                <a:cs typeface="Arial"/>
              </a:rPr>
              <a:t>while</a:t>
            </a:r>
            <a:r>
              <a:rPr lang="en-US" spc="-9" dirty="0">
                <a:latin typeface="Abadi"/>
                <a:cs typeface="Arial"/>
              </a:rPr>
              <a:t> </a:t>
            </a:r>
            <a:r>
              <a:rPr lang="en-US" spc="55" dirty="0">
                <a:latin typeface="Abadi"/>
                <a:cs typeface="Arial"/>
              </a:rPr>
              <a:t>launching</a:t>
            </a:r>
            <a:r>
              <a:rPr lang="en-US" spc="-12" dirty="0">
                <a:latin typeface="Abadi"/>
                <a:cs typeface="Arial"/>
              </a:rPr>
              <a:t> </a:t>
            </a:r>
            <a:r>
              <a:rPr lang="en-US" spc="36" dirty="0">
                <a:latin typeface="Abadi"/>
                <a:cs typeface="Arial"/>
              </a:rPr>
              <a:t>rockets </a:t>
            </a:r>
            <a:r>
              <a:rPr lang="en-US" spc="49" dirty="0">
                <a:latin typeface="Abadi"/>
                <a:cs typeface="Arial"/>
              </a:rPr>
              <a:t>towards</a:t>
            </a:r>
            <a:r>
              <a:rPr lang="en-US" spc="3" dirty="0">
                <a:latin typeface="Abadi"/>
                <a:cs typeface="Arial"/>
              </a:rPr>
              <a:t> </a:t>
            </a:r>
            <a:r>
              <a:rPr lang="en-US" spc="67" dirty="0">
                <a:latin typeface="Abadi"/>
                <a:cs typeface="Arial"/>
              </a:rPr>
              <a:t>the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spc="42" dirty="0">
                <a:latin typeface="Abadi"/>
                <a:cs typeface="Arial"/>
              </a:rPr>
              <a:t>ocean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spc="79" dirty="0">
                <a:latin typeface="Abadi"/>
                <a:cs typeface="Arial"/>
              </a:rPr>
              <a:t>it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spc="39" dirty="0" smtClean="0">
                <a:latin typeface="Abadi"/>
                <a:cs typeface="Arial"/>
              </a:rPr>
              <a:t>minimizes</a:t>
            </a:r>
            <a:r>
              <a:rPr lang="en-US" spc="6" dirty="0" smtClean="0">
                <a:latin typeface="Abadi"/>
                <a:cs typeface="Arial"/>
              </a:rPr>
              <a:t> </a:t>
            </a:r>
            <a:r>
              <a:rPr lang="en-US" spc="67" dirty="0">
                <a:latin typeface="Abadi"/>
                <a:cs typeface="Arial"/>
              </a:rPr>
              <a:t>the</a:t>
            </a:r>
            <a:r>
              <a:rPr lang="en-US" spc="6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risk</a:t>
            </a:r>
            <a:r>
              <a:rPr lang="en-US" spc="3" dirty="0">
                <a:latin typeface="Abadi"/>
                <a:cs typeface="Arial"/>
              </a:rPr>
              <a:t> </a:t>
            </a:r>
            <a:r>
              <a:rPr lang="en-US" spc="69" dirty="0">
                <a:latin typeface="Abadi"/>
                <a:cs typeface="Arial"/>
              </a:rPr>
              <a:t>of </a:t>
            </a:r>
            <a:r>
              <a:rPr lang="en-US" spc="45" dirty="0">
                <a:latin typeface="Abadi"/>
                <a:cs typeface="Arial"/>
              </a:rPr>
              <a:t>having</a:t>
            </a:r>
            <a:r>
              <a:rPr lang="en-US" spc="-3" dirty="0">
                <a:latin typeface="Abadi"/>
                <a:cs typeface="Arial"/>
              </a:rPr>
              <a:t> </a:t>
            </a:r>
            <a:r>
              <a:rPr lang="en-US" dirty="0">
                <a:latin typeface="Abadi"/>
                <a:cs typeface="Arial"/>
              </a:rPr>
              <a:t>any</a:t>
            </a:r>
            <a:r>
              <a:rPr lang="en-US" spc="-3" dirty="0">
                <a:latin typeface="Abadi"/>
                <a:cs typeface="Arial"/>
              </a:rPr>
              <a:t> </a:t>
            </a:r>
            <a:r>
              <a:rPr lang="en-US" spc="52" dirty="0">
                <a:latin typeface="Abadi"/>
                <a:cs typeface="Arial"/>
              </a:rPr>
              <a:t>debris</a:t>
            </a:r>
            <a:r>
              <a:rPr lang="en-US" dirty="0">
                <a:latin typeface="Abadi"/>
                <a:cs typeface="Arial"/>
              </a:rPr>
              <a:t> </a:t>
            </a:r>
            <a:r>
              <a:rPr lang="en-US" spc="76" dirty="0">
                <a:latin typeface="Abadi"/>
                <a:cs typeface="Arial"/>
              </a:rPr>
              <a:t>dropping</a:t>
            </a:r>
            <a:r>
              <a:rPr lang="en-US" spc="-3" dirty="0">
                <a:latin typeface="Abadi"/>
                <a:cs typeface="Arial"/>
              </a:rPr>
              <a:t> </a:t>
            </a:r>
            <a:r>
              <a:rPr lang="en-US" spc="64" dirty="0">
                <a:latin typeface="Abadi"/>
                <a:cs typeface="Arial"/>
              </a:rPr>
              <a:t>or</a:t>
            </a:r>
            <a:r>
              <a:rPr lang="en-US" dirty="0">
                <a:latin typeface="Abadi"/>
                <a:cs typeface="Arial"/>
              </a:rPr>
              <a:t> </a:t>
            </a:r>
            <a:r>
              <a:rPr lang="en-US" spc="58" dirty="0">
                <a:latin typeface="Abadi"/>
                <a:cs typeface="Arial"/>
              </a:rPr>
              <a:t>exploding </a:t>
            </a:r>
            <a:r>
              <a:rPr lang="en-US" spc="30" dirty="0">
                <a:latin typeface="Abadi"/>
                <a:cs typeface="Arial"/>
              </a:rPr>
              <a:t>near</a:t>
            </a:r>
            <a:r>
              <a:rPr lang="en-US" spc="-15" dirty="0">
                <a:latin typeface="Abadi"/>
                <a:cs typeface="Arial"/>
              </a:rPr>
              <a:t> </a:t>
            </a:r>
            <a:r>
              <a:rPr lang="en-US" spc="42" dirty="0">
                <a:latin typeface="Abadi"/>
                <a:cs typeface="Arial"/>
              </a:rPr>
              <a:t>people.</a:t>
            </a:r>
            <a:endParaRPr lang="en-US" dirty="0">
              <a:latin typeface="Abadi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All launch sites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769" y="1375411"/>
            <a:ext cx="73437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457" y="1451679"/>
            <a:ext cx="4953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spc="100" dirty="0" smtClean="0">
                <a:latin typeface="Abadi"/>
                <a:cs typeface="Arial"/>
              </a:rPr>
              <a:t>    Explanation:</a:t>
            </a:r>
            <a:endParaRPr lang="en-US" sz="1800" spc="100" dirty="0">
              <a:latin typeface="Abadi"/>
              <a:cs typeface="Arial"/>
            </a:endParaRPr>
          </a:p>
          <a:p>
            <a:pPr marL="281481" marR="3081" indent="-274166">
              <a:lnSpc>
                <a:spcPct val="110600"/>
              </a:lnSpc>
              <a:spcBef>
                <a:spcPts val="58"/>
              </a:spcBef>
              <a:tabLst>
                <a:tab pos="281481" algn="l"/>
              </a:tabLst>
            </a:pPr>
            <a:r>
              <a:rPr lang="en-US" sz="1800" spc="39" dirty="0" smtClean="0">
                <a:latin typeface="Abadi"/>
                <a:cs typeface="Arial"/>
              </a:rPr>
              <a:t>T</a:t>
            </a:r>
            <a:r>
              <a:rPr lang="en-US" sz="1800" spc="106" dirty="0" smtClean="0">
                <a:latin typeface="Abadi"/>
                <a:cs typeface="Arial"/>
              </a:rPr>
              <a:t>he</a:t>
            </a:r>
            <a:r>
              <a:rPr lang="en-US" sz="1800" spc="-18" dirty="0" smtClean="0">
                <a:latin typeface="Abadi"/>
                <a:cs typeface="Arial"/>
              </a:rPr>
              <a:t> </a:t>
            </a:r>
            <a:r>
              <a:rPr lang="en-US" sz="1800" spc="100" dirty="0" smtClean="0">
                <a:latin typeface="Abadi"/>
                <a:cs typeface="Arial"/>
              </a:rPr>
              <a:t>color-</a:t>
            </a:r>
            <a:r>
              <a:rPr lang="en-US" sz="1800" spc="64" dirty="0" smtClean="0">
                <a:latin typeface="Abadi"/>
                <a:cs typeface="Arial"/>
              </a:rPr>
              <a:t>labeled</a:t>
            </a:r>
            <a:r>
              <a:rPr lang="en-US" sz="1800" spc="-18" dirty="0" smtClean="0">
                <a:latin typeface="Abadi"/>
                <a:cs typeface="Arial"/>
              </a:rPr>
              <a:t> </a:t>
            </a:r>
            <a:r>
              <a:rPr lang="en-US" sz="1800" spc="39" dirty="0">
                <a:latin typeface="Abadi"/>
                <a:cs typeface="Arial"/>
              </a:rPr>
              <a:t>markers </a:t>
            </a:r>
            <a:r>
              <a:rPr lang="en-US" sz="1800" spc="112" dirty="0" smtClean="0">
                <a:latin typeface="Abadi"/>
                <a:cs typeface="Arial"/>
              </a:rPr>
              <a:t>identify</a:t>
            </a:r>
            <a:r>
              <a:rPr lang="en-US" sz="1800" spc="-24" dirty="0" smtClean="0">
                <a:latin typeface="Abadi"/>
                <a:cs typeface="Arial"/>
              </a:rPr>
              <a:t> </a:t>
            </a:r>
            <a:r>
              <a:rPr lang="en-US" sz="1800" spc="118" dirty="0">
                <a:latin typeface="Abadi"/>
                <a:cs typeface="Arial"/>
              </a:rPr>
              <a:t>which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79" dirty="0">
                <a:latin typeface="Abadi"/>
                <a:cs typeface="Arial"/>
              </a:rPr>
              <a:t>launch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42" dirty="0">
                <a:latin typeface="Abadi"/>
                <a:cs typeface="Arial"/>
              </a:rPr>
              <a:t>sites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-12" dirty="0">
                <a:latin typeface="Abadi"/>
                <a:cs typeface="Arial"/>
              </a:rPr>
              <a:t>have </a:t>
            </a:r>
            <a:r>
              <a:rPr lang="en-US" sz="1800" spc="64" dirty="0">
                <a:latin typeface="Abadi"/>
                <a:cs typeface="Arial"/>
              </a:rPr>
              <a:t>relatively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109" dirty="0">
                <a:latin typeface="Abadi"/>
                <a:cs typeface="Arial"/>
              </a:rPr>
              <a:t>high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49" dirty="0">
                <a:latin typeface="Abadi"/>
                <a:cs typeface="Arial"/>
              </a:rPr>
              <a:t>success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36" dirty="0">
                <a:latin typeface="Abadi"/>
                <a:cs typeface="Arial"/>
              </a:rPr>
              <a:t>rates</a:t>
            </a:r>
            <a:r>
              <a:rPr lang="en-US" sz="1800" spc="36" dirty="0">
                <a:solidFill>
                  <a:srgbClr val="FFFFFF"/>
                </a:solidFill>
                <a:latin typeface="Abadi"/>
                <a:cs typeface="Arial"/>
              </a:rPr>
              <a:t>.</a:t>
            </a:r>
            <a:endParaRPr lang="en-US" sz="1800" dirty="0">
              <a:latin typeface="Abadi"/>
              <a:cs typeface="Arial"/>
            </a:endParaRPr>
          </a:p>
          <a:p>
            <a:pPr marL="286487" marR="555262" lvl="1" indent="0">
              <a:lnSpc>
                <a:spcPct val="110600"/>
              </a:lnSpc>
              <a:spcBef>
                <a:spcPts val="1176"/>
              </a:spcBef>
              <a:buClr>
                <a:srgbClr val="FFFFFF"/>
              </a:buClr>
              <a:buNone/>
              <a:tabLst>
                <a:tab pos="560653" algn="l"/>
              </a:tabLst>
            </a:pPr>
            <a:r>
              <a:rPr lang="en-US" sz="1500" spc="39" dirty="0">
                <a:solidFill>
                  <a:srgbClr val="1DB100"/>
                </a:solidFill>
                <a:latin typeface="Abadi"/>
                <a:cs typeface="Arial"/>
              </a:rPr>
              <a:t>Green</a:t>
            </a:r>
            <a:r>
              <a:rPr lang="en-US" sz="1500" spc="-24" dirty="0">
                <a:solidFill>
                  <a:srgbClr val="1DB100"/>
                </a:solidFill>
                <a:latin typeface="Abadi"/>
                <a:cs typeface="Arial"/>
              </a:rPr>
              <a:t> </a:t>
            </a:r>
            <a:r>
              <a:rPr lang="en-US" sz="1500" spc="36" dirty="0" smtClean="0">
                <a:solidFill>
                  <a:srgbClr val="1DB100"/>
                </a:solidFill>
                <a:latin typeface="Abadi"/>
                <a:cs typeface="Arial"/>
              </a:rPr>
              <a:t>Marker</a:t>
            </a:r>
            <a:r>
              <a:rPr lang="en-US" sz="1500" spc="-21" dirty="0" smtClean="0">
                <a:solidFill>
                  <a:srgbClr val="1DB100"/>
                </a:solidFill>
                <a:latin typeface="Abadi"/>
                <a:cs typeface="Arial"/>
              </a:rPr>
              <a:t>	</a:t>
            </a:r>
            <a:r>
              <a:rPr lang="en-US" sz="1500" spc="-21" dirty="0" smtClean="0">
                <a:latin typeface="Abadi"/>
                <a:cs typeface="Arial"/>
              </a:rPr>
              <a:t>= Successful </a:t>
            </a:r>
            <a:r>
              <a:rPr lang="en-US" sz="1500" spc="58" dirty="0" smtClean="0">
                <a:latin typeface="Abadi"/>
                <a:cs typeface="Arial"/>
              </a:rPr>
              <a:t>Launch</a:t>
            </a:r>
            <a:endParaRPr lang="en-US" sz="1500" dirty="0">
              <a:latin typeface="Abadi"/>
              <a:cs typeface="Arial"/>
            </a:endParaRPr>
          </a:p>
          <a:p>
            <a:pPr marL="286873" lvl="1" indent="0">
              <a:spcBef>
                <a:spcPts val="1474"/>
              </a:spcBef>
              <a:buClr>
                <a:srgbClr val="FFFFFF"/>
              </a:buClr>
              <a:buNone/>
              <a:tabLst>
                <a:tab pos="560653" algn="l"/>
              </a:tabLst>
            </a:pPr>
            <a:r>
              <a:rPr lang="en-US" sz="1500" dirty="0">
                <a:solidFill>
                  <a:srgbClr val="EE220D"/>
                </a:solidFill>
                <a:latin typeface="Abadi"/>
                <a:cs typeface="Arial"/>
              </a:rPr>
              <a:t>Red</a:t>
            </a:r>
            <a:r>
              <a:rPr lang="en-US" sz="1500" spc="3" dirty="0">
                <a:solidFill>
                  <a:srgbClr val="EE220D"/>
                </a:solidFill>
                <a:latin typeface="Abadi"/>
                <a:cs typeface="Arial"/>
              </a:rPr>
              <a:t> </a:t>
            </a:r>
            <a:r>
              <a:rPr lang="en-US" sz="1500" spc="36" dirty="0">
                <a:solidFill>
                  <a:srgbClr val="EE220D"/>
                </a:solidFill>
                <a:latin typeface="Abadi"/>
                <a:cs typeface="Arial"/>
              </a:rPr>
              <a:t>Marker</a:t>
            </a:r>
            <a:r>
              <a:rPr lang="en-US" sz="1500" spc="3" dirty="0">
                <a:solidFill>
                  <a:srgbClr val="EE220D"/>
                </a:solidFill>
                <a:latin typeface="Abadi"/>
                <a:cs typeface="Arial"/>
              </a:rPr>
              <a:t> </a:t>
            </a:r>
            <a:r>
              <a:rPr lang="en-US" sz="1500" spc="3" dirty="0" smtClean="0">
                <a:solidFill>
                  <a:srgbClr val="EE220D"/>
                </a:solidFill>
                <a:latin typeface="Abadi"/>
                <a:cs typeface="Arial"/>
              </a:rPr>
              <a:t>	</a:t>
            </a:r>
            <a:r>
              <a:rPr lang="en-US" sz="1500" spc="3" dirty="0" smtClean="0">
                <a:latin typeface="Abadi"/>
                <a:cs typeface="Arial"/>
              </a:rPr>
              <a:t>= Failed Launch</a:t>
            </a:r>
            <a:endParaRPr lang="en-US" sz="1500" dirty="0">
              <a:latin typeface="Abadi"/>
              <a:cs typeface="Arial"/>
            </a:endParaRPr>
          </a:p>
          <a:p>
            <a:pPr marL="7315" marR="333080" indent="0">
              <a:lnSpc>
                <a:spcPct val="110600"/>
              </a:lnSpc>
              <a:spcBef>
                <a:spcPts val="1179"/>
              </a:spcBef>
              <a:buNone/>
              <a:tabLst>
                <a:tab pos="281481" algn="l"/>
              </a:tabLst>
            </a:pPr>
            <a:endParaRPr lang="en-US" sz="2100" dirty="0">
              <a:latin typeface="Abadi"/>
              <a:cs typeface="Arial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Color labeled launch records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457" y="1451679"/>
            <a:ext cx="6426057" cy="3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90688"/>
            <a:ext cx="513805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spcBef>
                <a:spcPts val="1070"/>
              </a:spcBef>
              <a:buNone/>
            </a:pPr>
            <a:r>
              <a:rPr lang="en-US" sz="1546" spc="55" dirty="0" smtClean="0">
                <a:latin typeface="Abadi"/>
                <a:cs typeface="Arial"/>
              </a:rPr>
              <a:t>         Explanation</a:t>
            </a:r>
            <a:r>
              <a:rPr lang="en-US" sz="1546" spc="55" dirty="0">
                <a:latin typeface="Abadi"/>
                <a:cs typeface="Arial"/>
              </a:rPr>
              <a:t>:</a:t>
            </a:r>
            <a:endParaRPr lang="en-US" sz="1546" dirty="0">
              <a:latin typeface="Abadi"/>
              <a:cs typeface="Arial"/>
            </a:endParaRPr>
          </a:p>
          <a:p>
            <a:pPr marL="728156" marR="3081" indent="-162112">
              <a:lnSpc>
                <a:spcPct val="110500"/>
              </a:lnSpc>
              <a:spcBef>
                <a:spcPts val="706"/>
              </a:spcBef>
              <a:tabLst>
                <a:tab pos="728156" algn="l"/>
              </a:tabLst>
            </a:pPr>
            <a:r>
              <a:rPr lang="en-US" sz="1395" dirty="0">
                <a:latin typeface="Abadi"/>
                <a:cs typeface="Arial"/>
              </a:rPr>
              <a:t>From</a:t>
            </a:r>
            <a:r>
              <a:rPr lang="en-US" sz="1395" spc="15" dirty="0">
                <a:latin typeface="Abadi"/>
                <a:cs typeface="Arial"/>
              </a:rPr>
              <a:t> </a:t>
            </a:r>
            <a:r>
              <a:rPr lang="en-US" sz="1395" spc="58" dirty="0">
                <a:latin typeface="Abadi"/>
                <a:cs typeface="Arial"/>
              </a:rPr>
              <a:t>the</a:t>
            </a:r>
            <a:r>
              <a:rPr lang="en-US" sz="1395" spc="18" dirty="0">
                <a:latin typeface="Abadi"/>
                <a:cs typeface="Arial"/>
              </a:rPr>
              <a:t> </a:t>
            </a:r>
            <a:r>
              <a:rPr lang="en-US" sz="1395" dirty="0">
                <a:latin typeface="Abadi"/>
                <a:cs typeface="Arial"/>
              </a:rPr>
              <a:t>visual</a:t>
            </a:r>
            <a:r>
              <a:rPr lang="en-US" sz="1395" spc="18" dirty="0">
                <a:latin typeface="Abadi"/>
                <a:cs typeface="Arial"/>
              </a:rPr>
              <a:t> </a:t>
            </a:r>
            <a:r>
              <a:rPr lang="en-US" sz="1395" dirty="0">
                <a:latin typeface="Abadi"/>
                <a:cs typeface="Arial"/>
              </a:rPr>
              <a:t>analysis</a:t>
            </a:r>
            <a:r>
              <a:rPr lang="en-US" sz="1395" spc="15" dirty="0">
                <a:latin typeface="Abadi"/>
                <a:cs typeface="Arial"/>
              </a:rPr>
              <a:t> </a:t>
            </a:r>
            <a:r>
              <a:rPr lang="en-US" sz="1395" spc="73" dirty="0">
                <a:latin typeface="Abadi"/>
                <a:cs typeface="Arial"/>
              </a:rPr>
              <a:t>of</a:t>
            </a:r>
            <a:r>
              <a:rPr lang="en-US" sz="1395" spc="18" dirty="0">
                <a:latin typeface="Abadi"/>
                <a:cs typeface="Arial"/>
              </a:rPr>
              <a:t> </a:t>
            </a:r>
            <a:r>
              <a:rPr lang="en-US" sz="1395" spc="58" dirty="0">
                <a:latin typeface="Abadi"/>
                <a:cs typeface="Arial"/>
              </a:rPr>
              <a:t>the</a:t>
            </a:r>
            <a:r>
              <a:rPr lang="en-US" sz="1395" spc="18" dirty="0">
                <a:latin typeface="Abadi"/>
                <a:cs typeface="Arial"/>
              </a:rPr>
              <a:t> </a:t>
            </a:r>
            <a:r>
              <a:rPr lang="en-US" sz="1395" spc="33" dirty="0">
                <a:latin typeface="Abadi"/>
                <a:cs typeface="Arial"/>
              </a:rPr>
              <a:t>launch </a:t>
            </a:r>
            <a:r>
              <a:rPr lang="en-US" sz="1395" spc="30" dirty="0">
                <a:latin typeface="Abadi"/>
                <a:cs typeface="Arial"/>
              </a:rPr>
              <a:t>site</a:t>
            </a:r>
            <a:r>
              <a:rPr lang="en-US" sz="1395" spc="-18" dirty="0">
                <a:latin typeface="Abadi"/>
                <a:cs typeface="Arial"/>
              </a:rPr>
              <a:t> </a:t>
            </a:r>
            <a:r>
              <a:rPr lang="en-US" sz="1395" spc="-58" dirty="0">
                <a:latin typeface="Abadi"/>
                <a:cs typeface="Arial"/>
              </a:rPr>
              <a:t>KSC</a:t>
            </a:r>
            <a:r>
              <a:rPr lang="en-US" sz="1395" spc="-15" dirty="0">
                <a:latin typeface="Abadi"/>
                <a:cs typeface="Arial"/>
              </a:rPr>
              <a:t> </a:t>
            </a:r>
            <a:r>
              <a:rPr lang="en-US" sz="1395" spc="-39" dirty="0">
                <a:latin typeface="Abadi"/>
                <a:cs typeface="Arial"/>
              </a:rPr>
              <a:t>LC-</a:t>
            </a:r>
            <a:r>
              <a:rPr lang="en-US" sz="1395" spc="49" dirty="0">
                <a:latin typeface="Abadi"/>
                <a:cs typeface="Arial"/>
              </a:rPr>
              <a:t>39A</a:t>
            </a:r>
            <a:r>
              <a:rPr lang="en-US" sz="1395" spc="-18" dirty="0">
                <a:latin typeface="Abadi"/>
                <a:cs typeface="Arial"/>
              </a:rPr>
              <a:t> </a:t>
            </a:r>
            <a:r>
              <a:rPr lang="en-US" sz="1395" spc="39" dirty="0">
                <a:latin typeface="Abadi"/>
                <a:cs typeface="Arial"/>
              </a:rPr>
              <a:t>we</a:t>
            </a:r>
            <a:r>
              <a:rPr lang="en-US" sz="1395" spc="-15" dirty="0">
                <a:latin typeface="Abadi"/>
                <a:cs typeface="Arial"/>
              </a:rPr>
              <a:t> </a:t>
            </a:r>
            <a:r>
              <a:rPr lang="en-US" sz="1395" spc="36" dirty="0">
                <a:latin typeface="Abadi"/>
                <a:cs typeface="Arial"/>
              </a:rPr>
              <a:t>can</a:t>
            </a:r>
            <a:r>
              <a:rPr lang="en-US" sz="1395" spc="-15" dirty="0">
                <a:latin typeface="Abadi"/>
                <a:cs typeface="Arial"/>
              </a:rPr>
              <a:t> </a:t>
            </a:r>
            <a:r>
              <a:rPr lang="en-US" sz="1395" spc="36" dirty="0">
                <a:latin typeface="Abadi"/>
                <a:cs typeface="Arial"/>
              </a:rPr>
              <a:t>clearly</a:t>
            </a:r>
            <a:r>
              <a:rPr lang="en-US" sz="1395" spc="-18" dirty="0">
                <a:latin typeface="Abadi"/>
                <a:cs typeface="Arial"/>
              </a:rPr>
              <a:t> </a:t>
            </a:r>
            <a:r>
              <a:rPr lang="en-US" sz="1395" dirty="0">
                <a:latin typeface="Abadi"/>
                <a:cs typeface="Arial"/>
              </a:rPr>
              <a:t>see</a:t>
            </a:r>
            <a:r>
              <a:rPr lang="en-US" sz="1395" spc="-15" dirty="0">
                <a:latin typeface="Abadi"/>
                <a:cs typeface="Arial"/>
              </a:rPr>
              <a:t> </a:t>
            </a:r>
            <a:r>
              <a:rPr lang="en-US" sz="1395" spc="45" dirty="0">
                <a:latin typeface="Abadi"/>
                <a:cs typeface="Arial"/>
              </a:rPr>
              <a:t>that </a:t>
            </a:r>
            <a:r>
              <a:rPr lang="en-US" sz="1395" spc="73" dirty="0">
                <a:latin typeface="Abadi"/>
                <a:cs typeface="Arial"/>
              </a:rPr>
              <a:t>it</a:t>
            </a:r>
            <a:r>
              <a:rPr lang="en-US" sz="1395" spc="-21" dirty="0">
                <a:latin typeface="Abadi"/>
                <a:cs typeface="Arial"/>
              </a:rPr>
              <a:t> </a:t>
            </a:r>
            <a:r>
              <a:rPr lang="en-US" sz="1395" spc="-15" dirty="0">
                <a:latin typeface="Abadi"/>
                <a:cs typeface="Arial"/>
              </a:rPr>
              <a:t>is:</a:t>
            </a:r>
            <a:endParaRPr lang="en-US" sz="1395" dirty="0">
              <a:latin typeface="Abadi"/>
              <a:cs typeface="Arial"/>
            </a:endParaRPr>
          </a:p>
          <a:p>
            <a:pPr marL="1007712" lvl="1" indent="-162112">
              <a:spcBef>
                <a:spcPts val="870"/>
              </a:spcBef>
              <a:buChar char="-"/>
              <a:tabLst>
                <a:tab pos="1007712" algn="l"/>
              </a:tabLst>
            </a:pPr>
            <a:r>
              <a:rPr lang="en-US" sz="1395" spc="30" dirty="0">
                <a:latin typeface="Abadi"/>
                <a:cs typeface="Arial"/>
              </a:rPr>
              <a:t>relative</a:t>
            </a:r>
            <a:r>
              <a:rPr lang="en-US" sz="1395" spc="9" dirty="0">
                <a:latin typeface="Abadi"/>
                <a:cs typeface="Arial"/>
              </a:rPr>
              <a:t> </a:t>
            </a:r>
            <a:r>
              <a:rPr lang="en-US" sz="1395" spc="30" dirty="0">
                <a:latin typeface="Abadi"/>
                <a:cs typeface="Arial"/>
              </a:rPr>
              <a:t>close</a:t>
            </a:r>
            <a:r>
              <a:rPr lang="en-US" sz="1395" spc="12" dirty="0">
                <a:latin typeface="Abadi"/>
                <a:cs typeface="Arial"/>
              </a:rPr>
              <a:t> </a:t>
            </a:r>
            <a:r>
              <a:rPr lang="en-US" sz="1395" spc="79" dirty="0">
                <a:latin typeface="Abadi"/>
                <a:cs typeface="Arial"/>
              </a:rPr>
              <a:t>to</a:t>
            </a:r>
            <a:r>
              <a:rPr lang="en-US" sz="1395" spc="12" dirty="0">
                <a:latin typeface="Abadi"/>
                <a:cs typeface="Arial"/>
              </a:rPr>
              <a:t> </a:t>
            </a:r>
            <a:r>
              <a:rPr lang="en-US" sz="1395" dirty="0">
                <a:latin typeface="Abadi"/>
                <a:cs typeface="Arial"/>
              </a:rPr>
              <a:t>railway</a:t>
            </a:r>
            <a:r>
              <a:rPr lang="en-US" sz="1395" spc="9" dirty="0">
                <a:latin typeface="Abadi"/>
                <a:cs typeface="Arial"/>
              </a:rPr>
              <a:t> </a:t>
            </a:r>
            <a:r>
              <a:rPr lang="en-US" sz="1395" spc="-30" dirty="0">
                <a:latin typeface="Abadi"/>
                <a:cs typeface="Arial"/>
              </a:rPr>
              <a:t>(15.23</a:t>
            </a:r>
            <a:r>
              <a:rPr lang="en-US" sz="1395" spc="12" dirty="0">
                <a:latin typeface="Abadi"/>
                <a:cs typeface="Arial"/>
              </a:rPr>
              <a:t> </a:t>
            </a:r>
            <a:r>
              <a:rPr lang="en-US" sz="1395" spc="15" dirty="0">
                <a:latin typeface="Abadi"/>
                <a:cs typeface="Arial"/>
              </a:rPr>
              <a:t>km)</a:t>
            </a:r>
            <a:endParaRPr lang="en-US" sz="1395" dirty="0">
              <a:latin typeface="Abadi"/>
              <a:cs typeface="Arial"/>
            </a:endParaRPr>
          </a:p>
          <a:p>
            <a:pPr marL="1007712" lvl="1" indent="-162112">
              <a:spcBef>
                <a:spcPts val="873"/>
              </a:spcBef>
              <a:buChar char="-"/>
              <a:tabLst>
                <a:tab pos="1007712" algn="l"/>
              </a:tabLst>
            </a:pPr>
            <a:r>
              <a:rPr lang="en-US" sz="1395" spc="30" dirty="0">
                <a:latin typeface="Abadi"/>
                <a:cs typeface="Arial"/>
              </a:rPr>
              <a:t>relative</a:t>
            </a:r>
            <a:r>
              <a:rPr lang="en-US" sz="1395" spc="9" dirty="0">
                <a:latin typeface="Abadi"/>
                <a:cs typeface="Arial"/>
              </a:rPr>
              <a:t> </a:t>
            </a:r>
            <a:r>
              <a:rPr lang="en-US" sz="1395" spc="30" dirty="0">
                <a:latin typeface="Abadi"/>
                <a:cs typeface="Arial"/>
              </a:rPr>
              <a:t>close</a:t>
            </a:r>
            <a:r>
              <a:rPr lang="en-US" sz="1395" spc="9" dirty="0">
                <a:latin typeface="Abadi"/>
                <a:cs typeface="Arial"/>
              </a:rPr>
              <a:t> </a:t>
            </a:r>
            <a:r>
              <a:rPr lang="en-US" sz="1395" spc="79" dirty="0">
                <a:latin typeface="Abadi"/>
                <a:cs typeface="Arial"/>
              </a:rPr>
              <a:t>to</a:t>
            </a:r>
            <a:r>
              <a:rPr lang="en-US" sz="1395" spc="9" dirty="0">
                <a:latin typeface="Abadi"/>
                <a:cs typeface="Arial"/>
              </a:rPr>
              <a:t> </a:t>
            </a:r>
            <a:r>
              <a:rPr lang="en-US" sz="1395" spc="39" dirty="0">
                <a:latin typeface="Abadi"/>
                <a:cs typeface="Arial"/>
              </a:rPr>
              <a:t>highway</a:t>
            </a:r>
            <a:r>
              <a:rPr lang="en-US" sz="1395" spc="9" dirty="0">
                <a:latin typeface="Abadi"/>
                <a:cs typeface="Arial"/>
              </a:rPr>
              <a:t> </a:t>
            </a:r>
            <a:r>
              <a:rPr lang="en-US" sz="1395" dirty="0">
                <a:latin typeface="Abadi"/>
                <a:cs typeface="Arial"/>
              </a:rPr>
              <a:t>(20.28</a:t>
            </a:r>
            <a:r>
              <a:rPr lang="en-US" sz="1395" spc="9" dirty="0">
                <a:latin typeface="Abadi"/>
                <a:cs typeface="Arial"/>
              </a:rPr>
              <a:t> </a:t>
            </a:r>
            <a:r>
              <a:rPr lang="en-US" sz="1395" spc="15" dirty="0">
                <a:latin typeface="Abadi"/>
                <a:cs typeface="Arial"/>
              </a:rPr>
              <a:t>km)</a:t>
            </a:r>
            <a:endParaRPr lang="en-US" sz="1395" dirty="0">
              <a:latin typeface="Abadi"/>
              <a:cs typeface="Arial"/>
            </a:endParaRPr>
          </a:p>
          <a:p>
            <a:pPr marL="1007712" lvl="1" indent="-162112">
              <a:spcBef>
                <a:spcPts val="873"/>
              </a:spcBef>
              <a:buChar char="-"/>
              <a:tabLst>
                <a:tab pos="1007712" algn="l"/>
              </a:tabLst>
            </a:pPr>
            <a:r>
              <a:rPr lang="en-US" sz="1395" spc="30" dirty="0">
                <a:latin typeface="Abadi"/>
                <a:cs typeface="Arial"/>
              </a:rPr>
              <a:t>relative</a:t>
            </a:r>
            <a:r>
              <a:rPr lang="en-US" sz="1395" spc="-30" dirty="0">
                <a:latin typeface="Abadi"/>
                <a:cs typeface="Arial"/>
              </a:rPr>
              <a:t> </a:t>
            </a:r>
            <a:r>
              <a:rPr lang="en-US" sz="1395" spc="30" dirty="0">
                <a:latin typeface="Abadi"/>
                <a:cs typeface="Arial"/>
              </a:rPr>
              <a:t>close</a:t>
            </a:r>
            <a:r>
              <a:rPr lang="en-US" sz="1395" spc="-27" dirty="0">
                <a:latin typeface="Abadi"/>
                <a:cs typeface="Arial"/>
              </a:rPr>
              <a:t> </a:t>
            </a:r>
            <a:r>
              <a:rPr lang="en-US" sz="1395" spc="79" dirty="0">
                <a:latin typeface="Abadi"/>
                <a:cs typeface="Arial"/>
              </a:rPr>
              <a:t>to</a:t>
            </a:r>
            <a:r>
              <a:rPr lang="en-US" sz="1395" spc="-30" dirty="0">
                <a:latin typeface="Abadi"/>
                <a:cs typeface="Arial"/>
              </a:rPr>
              <a:t> </a:t>
            </a:r>
            <a:r>
              <a:rPr lang="en-US" sz="1395" spc="36" dirty="0">
                <a:latin typeface="Abadi"/>
                <a:cs typeface="Arial"/>
              </a:rPr>
              <a:t>coastline</a:t>
            </a:r>
            <a:r>
              <a:rPr lang="en-US" sz="1395" spc="-27" dirty="0">
                <a:latin typeface="Abadi"/>
                <a:cs typeface="Arial"/>
              </a:rPr>
              <a:t> </a:t>
            </a:r>
            <a:r>
              <a:rPr lang="en-US" sz="1395" spc="-6" dirty="0">
                <a:latin typeface="Abadi"/>
                <a:cs typeface="Arial"/>
              </a:rPr>
              <a:t>(14.99</a:t>
            </a:r>
            <a:r>
              <a:rPr lang="en-US" sz="1395" spc="-30" dirty="0">
                <a:latin typeface="Abadi"/>
                <a:cs typeface="Arial"/>
              </a:rPr>
              <a:t> </a:t>
            </a:r>
            <a:r>
              <a:rPr lang="en-US" sz="1395" spc="15" dirty="0">
                <a:latin typeface="Abadi"/>
                <a:cs typeface="Arial"/>
              </a:rPr>
              <a:t>km)</a:t>
            </a:r>
            <a:endParaRPr lang="en-US" sz="1395" dirty="0">
              <a:latin typeface="Abadi"/>
              <a:cs typeface="Arial"/>
            </a:endParaRPr>
          </a:p>
          <a:p>
            <a:pPr marL="728156" marR="438203" indent="-162112">
              <a:lnSpc>
                <a:spcPct val="110500"/>
              </a:lnSpc>
              <a:spcBef>
                <a:spcPts val="694"/>
              </a:spcBef>
              <a:tabLst>
                <a:tab pos="728156" algn="l"/>
              </a:tabLst>
            </a:pPr>
            <a:r>
              <a:rPr lang="en-US" sz="1395" dirty="0">
                <a:latin typeface="Abadi"/>
                <a:cs typeface="Arial"/>
              </a:rPr>
              <a:t>Also</a:t>
            </a:r>
            <a:r>
              <a:rPr lang="en-US" sz="1395" spc="-3" dirty="0">
                <a:latin typeface="Abadi"/>
                <a:cs typeface="Arial"/>
              </a:rPr>
              <a:t> </a:t>
            </a:r>
            <a:r>
              <a:rPr lang="en-US" sz="1395" spc="58" dirty="0">
                <a:latin typeface="Abadi"/>
                <a:cs typeface="Arial"/>
              </a:rPr>
              <a:t>the</a:t>
            </a:r>
            <a:r>
              <a:rPr lang="en-US" sz="1395" spc="-3" dirty="0">
                <a:latin typeface="Abadi"/>
                <a:cs typeface="Arial"/>
              </a:rPr>
              <a:t> </a:t>
            </a:r>
            <a:r>
              <a:rPr lang="en-US" sz="1395" spc="39" dirty="0">
                <a:latin typeface="Abadi"/>
                <a:cs typeface="Arial"/>
              </a:rPr>
              <a:t>launch</a:t>
            </a:r>
            <a:r>
              <a:rPr lang="en-US" sz="1395" spc="-3" dirty="0">
                <a:latin typeface="Abadi"/>
                <a:cs typeface="Arial"/>
              </a:rPr>
              <a:t> </a:t>
            </a:r>
            <a:r>
              <a:rPr lang="en-US" sz="1395" spc="30" dirty="0">
                <a:latin typeface="Abadi"/>
                <a:cs typeface="Arial"/>
              </a:rPr>
              <a:t>site</a:t>
            </a:r>
            <a:r>
              <a:rPr lang="en-US" sz="1395" dirty="0">
                <a:latin typeface="Abadi"/>
                <a:cs typeface="Arial"/>
              </a:rPr>
              <a:t> </a:t>
            </a:r>
            <a:r>
              <a:rPr lang="en-US" sz="1395" spc="-58" dirty="0">
                <a:latin typeface="Abadi"/>
                <a:cs typeface="Arial"/>
              </a:rPr>
              <a:t>KSC</a:t>
            </a:r>
            <a:r>
              <a:rPr lang="en-US" sz="1395" spc="-3" dirty="0">
                <a:latin typeface="Abadi"/>
                <a:cs typeface="Arial"/>
              </a:rPr>
              <a:t> </a:t>
            </a:r>
            <a:r>
              <a:rPr lang="en-US" sz="1395" spc="-39" dirty="0">
                <a:latin typeface="Abadi"/>
                <a:cs typeface="Arial"/>
              </a:rPr>
              <a:t>LC-</a:t>
            </a:r>
            <a:r>
              <a:rPr lang="en-US" sz="1395" spc="49" dirty="0">
                <a:latin typeface="Abadi"/>
                <a:cs typeface="Arial"/>
              </a:rPr>
              <a:t>39A</a:t>
            </a:r>
            <a:r>
              <a:rPr lang="en-US" sz="1395" spc="-3" dirty="0">
                <a:latin typeface="Abadi"/>
                <a:cs typeface="Arial"/>
              </a:rPr>
              <a:t> </a:t>
            </a:r>
            <a:r>
              <a:rPr lang="en-US" sz="1395" spc="-15" dirty="0">
                <a:latin typeface="Abadi"/>
                <a:cs typeface="Arial"/>
              </a:rPr>
              <a:t>is </a:t>
            </a:r>
            <a:r>
              <a:rPr lang="en-US" sz="1395" spc="30" dirty="0">
                <a:latin typeface="Abadi"/>
                <a:cs typeface="Arial"/>
              </a:rPr>
              <a:t>relative</a:t>
            </a:r>
            <a:r>
              <a:rPr lang="en-US" sz="1395" spc="-15" dirty="0">
                <a:latin typeface="Abadi"/>
                <a:cs typeface="Arial"/>
              </a:rPr>
              <a:t> </a:t>
            </a:r>
            <a:r>
              <a:rPr lang="en-US" sz="1395" spc="30" dirty="0">
                <a:latin typeface="Abadi"/>
                <a:cs typeface="Arial"/>
              </a:rPr>
              <a:t>close</a:t>
            </a:r>
            <a:r>
              <a:rPr lang="en-US" sz="1395" spc="-15" dirty="0">
                <a:latin typeface="Abadi"/>
                <a:cs typeface="Arial"/>
              </a:rPr>
              <a:t> </a:t>
            </a:r>
            <a:r>
              <a:rPr lang="en-US" sz="1395" spc="79" dirty="0">
                <a:latin typeface="Abadi"/>
                <a:cs typeface="Arial"/>
              </a:rPr>
              <a:t>to</a:t>
            </a:r>
            <a:r>
              <a:rPr lang="en-US" sz="1395" spc="-12" dirty="0">
                <a:latin typeface="Abadi"/>
                <a:cs typeface="Arial"/>
              </a:rPr>
              <a:t> </a:t>
            </a:r>
            <a:r>
              <a:rPr lang="en-US" sz="1395" spc="36" dirty="0">
                <a:latin typeface="Abadi"/>
                <a:cs typeface="Arial"/>
              </a:rPr>
              <a:t>its</a:t>
            </a:r>
            <a:r>
              <a:rPr lang="en-US" sz="1395" spc="-15" dirty="0">
                <a:latin typeface="Abadi"/>
                <a:cs typeface="Arial"/>
              </a:rPr>
              <a:t> </a:t>
            </a:r>
            <a:r>
              <a:rPr lang="en-US" sz="1395" spc="33" dirty="0">
                <a:latin typeface="Abadi"/>
                <a:cs typeface="Arial"/>
              </a:rPr>
              <a:t>closest</a:t>
            </a:r>
            <a:r>
              <a:rPr lang="en-US" sz="1395" spc="-12" dirty="0">
                <a:latin typeface="Abadi"/>
                <a:cs typeface="Arial"/>
              </a:rPr>
              <a:t> </a:t>
            </a:r>
            <a:r>
              <a:rPr lang="en-US" sz="1395" spc="55" dirty="0">
                <a:latin typeface="Abadi"/>
                <a:cs typeface="Arial"/>
              </a:rPr>
              <a:t>city </a:t>
            </a:r>
            <a:r>
              <a:rPr lang="en-US" sz="1395" dirty="0">
                <a:latin typeface="Abadi"/>
                <a:cs typeface="Arial"/>
              </a:rPr>
              <a:t>Titusville</a:t>
            </a:r>
            <a:r>
              <a:rPr lang="en-US" sz="1395" spc="88" dirty="0">
                <a:latin typeface="Abadi"/>
                <a:cs typeface="Arial"/>
              </a:rPr>
              <a:t> </a:t>
            </a:r>
            <a:r>
              <a:rPr lang="en-US" sz="1395" spc="-27" dirty="0">
                <a:latin typeface="Abadi"/>
                <a:cs typeface="Arial"/>
              </a:rPr>
              <a:t>(16.32</a:t>
            </a:r>
            <a:r>
              <a:rPr lang="en-US" sz="1395" spc="91" dirty="0">
                <a:latin typeface="Abadi"/>
                <a:cs typeface="Arial"/>
              </a:rPr>
              <a:t> </a:t>
            </a:r>
            <a:r>
              <a:rPr lang="en-US" sz="1395" spc="-12" dirty="0">
                <a:latin typeface="Abadi"/>
                <a:cs typeface="Arial"/>
              </a:rPr>
              <a:t>km).</a:t>
            </a:r>
            <a:endParaRPr lang="en-US" sz="1395" dirty="0">
              <a:latin typeface="Abadi"/>
              <a:cs typeface="Arial"/>
            </a:endParaRPr>
          </a:p>
          <a:p>
            <a:pPr marL="728156" marR="262228" indent="-162112">
              <a:lnSpc>
                <a:spcPct val="110500"/>
              </a:lnSpc>
              <a:spcBef>
                <a:spcPts val="697"/>
              </a:spcBef>
              <a:tabLst>
                <a:tab pos="728156" algn="l"/>
              </a:tabLst>
            </a:pPr>
            <a:r>
              <a:rPr lang="en-US" sz="1395" dirty="0">
                <a:latin typeface="Abadi"/>
                <a:cs typeface="Arial"/>
              </a:rPr>
              <a:t>Failed</a:t>
            </a:r>
            <a:r>
              <a:rPr lang="en-US" sz="1395" spc="-9" dirty="0">
                <a:latin typeface="Abadi"/>
                <a:cs typeface="Arial"/>
              </a:rPr>
              <a:t> </a:t>
            </a:r>
            <a:r>
              <a:rPr lang="en-US" sz="1395" spc="49" dirty="0">
                <a:latin typeface="Abadi"/>
                <a:cs typeface="Arial"/>
              </a:rPr>
              <a:t>rocket</a:t>
            </a:r>
            <a:r>
              <a:rPr lang="en-US" sz="1395" spc="-9" dirty="0">
                <a:latin typeface="Abadi"/>
                <a:cs typeface="Arial"/>
              </a:rPr>
              <a:t> </a:t>
            </a:r>
            <a:r>
              <a:rPr lang="en-US" sz="1395" spc="73" dirty="0">
                <a:latin typeface="Abadi"/>
                <a:cs typeface="Arial"/>
              </a:rPr>
              <a:t>with</a:t>
            </a:r>
            <a:r>
              <a:rPr lang="en-US" sz="1395" spc="-6" dirty="0">
                <a:latin typeface="Abadi"/>
                <a:cs typeface="Arial"/>
              </a:rPr>
              <a:t> </a:t>
            </a:r>
            <a:r>
              <a:rPr lang="en-US" sz="1395" spc="36" dirty="0">
                <a:latin typeface="Abadi"/>
                <a:cs typeface="Arial"/>
              </a:rPr>
              <a:t>its</a:t>
            </a:r>
            <a:r>
              <a:rPr lang="en-US" sz="1395" spc="-9" dirty="0">
                <a:latin typeface="Abadi"/>
                <a:cs typeface="Arial"/>
              </a:rPr>
              <a:t> </a:t>
            </a:r>
            <a:r>
              <a:rPr lang="en-US" sz="1395" spc="58" dirty="0">
                <a:latin typeface="Abadi"/>
                <a:cs typeface="Arial"/>
              </a:rPr>
              <a:t>high</a:t>
            </a:r>
            <a:r>
              <a:rPr lang="en-US" sz="1395" spc="-9" dirty="0">
                <a:latin typeface="Abadi"/>
                <a:cs typeface="Arial"/>
              </a:rPr>
              <a:t> </a:t>
            </a:r>
            <a:r>
              <a:rPr lang="en-US" sz="1395" spc="36" dirty="0">
                <a:latin typeface="Abadi"/>
                <a:cs typeface="Arial"/>
              </a:rPr>
              <a:t>speed</a:t>
            </a:r>
            <a:r>
              <a:rPr lang="en-US" sz="1395" spc="-6" dirty="0">
                <a:latin typeface="Abadi"/>
                <a:cs typeface="Arial"/>
              </a:rPr>
              <a:t> </a:t>
            </a:r>
            <a:r>
              <a:rPr lang="en-US" sz="1395" spc="21" dirty="0">
                <a:latin typeface="Abadi"/>
                <a:cs typeface="Arial"/>
              </a:rPr>
              <a:t>can </a:t>
            </a:r>
            <a:r>
              <a:rPr lang="en-US" sz="1395" spc="39" dirty="0">
                <a:latin typeface="Abadi"/>
                <a:cs typeface="Arial"/>
              </a:rPr>
              <a:t>cover</a:t>
            </a:r>
            <a:r>
              <a:rPr lang="en-US" sz="1395" dirty="0">
                <a:latin typeface="Abadi"/>
                <a:cs typeface="Arial"/>
              </a:rPr>
              <a:t> </a:t>
            </a:r>
            <a:r>
              <a:rPr lang="en-US" sz="1395" spc="33" dirty="0">
                <a:latin typeface="Abadi"/>
                <a:cs typeface="Arial"/>
              </a:rPr>
              <a:t>distances</a:t>
            </a:r>
            <a:r>
              <a:rPr lang="en-US" sz="1395" dirty="0">
                <a:latin typeface="Abadi"/>
                <a:cs typeface="Arial"/>
              </a:rPr>
              <a:t> like </a:t>
            </a:r>
            <a:r>
              <a:rPr lang="en-US" sz="1395" spc="-73" dirty="0">
                <a:latin typeface="Abadi"/>
                <a:cs typeface="Arial"/>
              </a:rPr>
              <a:t>15-</a:t>
            </a:r>
            <a:r>
              <a:rPr lang="en-US" sz="1395" spc="76" dirty="0">
                <a:latin typeface="Abadi"/>
                <a:cs typeface="Arial"/>
              </a:rPr>
              <a:t>20</a:t>
            </a:r>
            <a:r>
              <a:rPr lang="en-US" sz="1395" dirty="0">
                <a:latin typeface="Abadi"/>
                <a:cs typeface="Arial"/>
              </a:rPr>
              <a:t> </a:t>
            </a:r>
            <a:r>
              <a:rPr lang="en-US" sz="1395" spc="55" dirty="0">
                <a:latin typeface="Abadi"/>
                <a:cs typeface="Arial"/>
              </a:rPr>
              <a:t>km</a:t>
            </a:r>
            <a:r>
              <a:rPr lang="en-US" sz="1395" dirty="0">
                <a:latin typeface="Abadi"/>
                <a:cs typeface="Arial"/>
              </a:rPr>
              <a:t> </a:t>
            </a:r>
            <a:r>
              <a:rPr lang="en-US" sz="1395" spc="49" dirty="0">
                <a:latin typeface="Abadi"/>
                <a:cs typeface="Arial"/>
              </a:rPr>
              <a:t>in</a:t>
            </a:r>
            <a:r>
              <a:rPr lang="en-US" sz="1395" spc="3" dirty="0">
                <a:latin typeface="Abadi"/>
                <a:cs typeface="Arial"/>
              </a:rPr>
              <a:t> </a:t>
            </a:r>
            <a:r>
              <a:rPr lang="en-US" sz="1395" spc="33" dirty="0">
                <a:latin typeface="Abadi"/>
                <a:cs typeface="Arial"/>
              </a:rPr>
              <a:t>few </a:t>
            </a:r>
            <a:r>
              <a:rPr lang="en-US" sz="1395" dirty="0">
                <a:latin typeface="Abadi"/>
                <a:cs typeface="Arial"/>
              </a:rPr>
              <a:t>seconds.</a:t>
            </a:r>
            <a:r>
              <a:rPr lang="en-US" sz="1395" spc="36" dirty="0">
                <a:latin typeface="Abadi"/>
                <a:cs typeface="Arial"/>
              </a:rPr>
              <a:t> </a:t>
            </a:r>
            <a:r>
              <a:rPr lang="en-US" sz="1395" spc="49" dirty="0">
                <a:latin typeface="Abadi"/>
                <a:cs typeface="Arial"/>
              </a:rPr>
              <a:t>It</a:t>
            </a:r>
            <a:r>
              <a:rPr lang="en-US" sz="1395" spc="36" dirty="0">
                <a:latin typeface="Abadi"/>
                <a:cs typeface="Arial"/>
              </a:rPr>
              <a:t> </a:t>
            </a:r>
            <a:r>
              <a:rPr lang="en-US" sz="1395" spc="67" dirty="0">
                <a:latin typeface="Abadi"/>
                <a:cs typeface="Arial"/>
              </a:rPr>
              <a:t>could</a:t>
            </a:r>
            <a:r>
              <a:rPr lang="en-US" sz="1395" spc="36" dirty="0">
                <a:latin typeface="Abadi"/>
                <a:cs typeface="Arial"/>
              </a:rPr>
              <a:t> </a:t>
            </a:r>
            <a:r>
              <a:rPr lang="en-US" sz="1395" spc="52" dirty="0">
                <a:latin typeface="Abadi"/>
                <a:cs typeface="Arial"/>
              </a:rPr>
              <a:t>be</a:t>
            </a:r>
            <a:r>
              <a:rPr lang="en-US" sz="1395" spc="36" dirty="0">
                <a:latin typeface="Abadi"/>
                <a:cs typeface="Arial"/>
              </a:rPr>
              <a:t> </a:t>
            </a:r>
            <a:r>
              <a:rPr lang="en-US" sz="1395" spc="42" dirty="0">
                <a:latin typeface="Abadi"/>
                <a:cs typeface="Arial"/>
              </a:rPr>
              <a:t>potentially </a:t>
            </a:r>
            <a:r>
              <a:rPr lang="en-US" sz="1395" spc="33" dirty="0">
                <a:latin typeface="Abadi"/>
                <a:cs typeface="Arial"/>
              </a:rPr>
              <a:t>dangerous</a:t>
            </a:r>
            <a:r>
              <a:rPr lang="en-US" sz="1395" spc="-9" dirty="0">
                <a:latin typeface="Abadi"/>
                <a:cs typeface="Arial"/>
              </a:rPr>
              <a:t> </a:t>
            </a:r>
            <a:r>
              <a:rPr lang="en-US" sz="1395" spc="79" dirty="0">
                <a:latin typeface="Abadi"/>
                <a:cs typeface="Arial"/>
              </a:rPr>
              <a:t>to</a:t>
            </a:r>
            <a:r>
              <a:rPr lang="en-US" sz="1395" spc="-9" dirty="0">
                <a:latin typeface="Abadi"/>
                <a:cs typeface="Arial"/>
              </a:rPr>
              <a:t> </a:t>
            </a:r>
            <a:r>
              <a:rPr lang="en-US" sz="1395" spc="52" dirty="0">
                <a:latin typeface="Abadi"/>
                <a:cs typeface="Arial"/>
              </a:rPr>
              <a:t>populated</a:t>
            </a:r>
            <a:r>
              <a:rPr lang="en-US" sz="1395" spc="-9" dirty="0">
                <a:latin typeface="Abadi"/>
                <a:cs typeface="Arial"/>
              </a:rPr>
              <a:t> </a:t>
            </a:r>
            <a:r>
              <a:rPr lang="en-US" sz="1395" spc="-6" dirty="0">
                <a:latin typeface="Abadi"/>
                <a:cs typeface="Arial"/>
              </a:rPr>
              <a:t>areas.</a:t>
            </a:r>
            <a:endParaRPr lang="en-US" sz="1395" dirty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 from the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85" y="1534886"/>
            <a:ext cx="6846703" cy="40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spcBef>
                <a:spcPts val="1498"/>
              </a:spcBef>
              <a:buNone/>
            </a:pPr>
            <a:endParaRPr lang="en-US" sz="2400" spc="73" dirty="0" smtClean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2400" spc="73" dirty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2400" spc="73" dirty="0" smtClean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2400" spc="73" dirty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2400" spc="73" dirty="0" smtClean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endParaRPr lang="en-US" sz="2400" spc="73" dirty="0">
              <a:latin typeface="Abadi"/>
              <a:cs typeface="Arial"/>
            </a:endParaRPr>
          </a:p>
          <a:p>
            <a:pPr marL="0" indent="0">
              <a:spcBef>
                <a:spcPts val="1498"/>
              </a:spcBef>
              <a:buNone/>
            </a:pPr>
            <a:r>
              <a:rPr lang="en-US" sz="2400" spc="73" dirty="0" smtClean="0">
                <a:latin typeface="Abadi"/>
                <a:cs typeface="Arial"/>
              </a:rPr>
              <a:t>Explanation</a:t>
            </a:r>
            <a:r>
              <a:rPr lang="en-US" sz="2400" spc="73" dirty="0">
                <a:latin typeface="Abadi"/>
                <a:cs typeface="Arial"/>
              </a:rPr>
              <a:t>:</a:t>
            </a:r>
            <a:endParaRPr lang="en-US" sz="2400" dirty="0">
              <a:latin typeface="Abadi"/>
              <a:cs typeface="Arial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tabLst>
                <a:tab pos="806709" algn="l"/>
              </a:tabLst>
            </a:pPr>
            <a:r>
              <a:rPr lang="en-US" sz="2400" dirty="0">
                <a:latin typeface="Abadi"/>
                <a:cs typeface="Arial"/>
              </a:rPr>
              <a:t>The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88" dirty="0">
                <a:latin typeface="Abadi"/>
                <a:cs typeface="Arial"/>
              </a:rPr>
              <a:t>chart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58" dirty="0">
                <a:latin typeface="Abadi"/>
                <a:cs typeface="Arial"/>
              </a:rPr>
              <a:t>clearly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42" dirty="0">
                <a:latin typeface="Abadi"/>
                <a:cs typeface="Arial"/>
              </a:rPr>
              <a:t>shows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85" dirty="0">
                <a:latin typeface="Abadi"/>
                <a:cs typeface="Arial"/>
              </a:rPr>
              <a:t>that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112" dirty="0">
                <a:latin typeface="Abadi"/>
                <a:cs typeface="Arial"/>
              </a:rPr>
              <a:t>from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33" dirty="0">
                <a:latin typeface="Abadi"/>
                <a:cs typeface="Arial"/>
              </a:rPr>
              <a:t>all</a:t>
            </a:r>
            <a:r>
              <a:rPr lang="en-US" sz="2400" spc="-12" dirty="0">
                <a:latin typeface="Abadi"/>
                <a:cs typeface="Arial"/>
              </a:rPr>
              <a:t> </a:t>
            </a:r>
            <a:r>
              <a:rPr lang="en-US" sz="2400" spc="85" dirty="0">
                <a:latin typeface="Abadi"/>
                <a:cs typeface="Arial"/>
              </a:rPr>
              <a:t>the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sites,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-61" dirty="0">
                <a:latin typeface="Abadi"/>
                <a:cs typeface="Arial"/>
              </a:rPr>
              <a:t>KSC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-55" dirty="0">
                <a:latin typeface="Abadi"/>
                <a:cs typeface="Arial"/>
              </a:rPr>
              <a:t>LC-</a:t>
            </a:r>
            <a:r>
              <a:rPr lang="en-US" sz="2400" spc="73" dirty="0">
                <a:latin typeface="Abadi"/>
                <a:cs typeface="Arial"/>
              </a:rPr>
              <a:t>39A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has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85" dirty="0">
                <a:latin typeface="Abadi"/>
                <a:cs typeface="Arial"/>
              </a:rPr>
              <a:t>the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76" dirty="0">
                <a:latin typeface="Abadi"/>
                <a:cs typeface="Arial"/>
              </a:rPr>
              <a:t>most </a:t>
            </a:r>
            <a:r>
              <a:rPr lang="en-US" sz="2400" spc="49" dirty="0">
                <a:latin typeface="Abadi"/>
                <a:cs typeface="Arial"/>
              </a:rPr>
              <a:t>successful</a:t>
            </a:r>
            <a:r>
              <a:rPr lang="en-US" sz="2400" spc="-12" dirty="0">
                <a:latin typeface="Abadi"/>
                <a:cs typeface="Arial"/>
              </a:rPr>
              <a:t> </a:t>
            </a:r>
            <a:r>
              <a:rPr lang="en-US" sz="2400" spc="39" dirty="0">
                <a:latin typeface="Abadi"/>
                <a:cs typeface="Arial"/>
              </a:rPr>
              <a:t>launches.</a:t>
            </a:r>
            <a:endParaRPr lang="en-US" sz="2400" dirty="0">
              <a:latin typeface="Abad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success count for sites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818" y="1575377"/>
            <a:ext cx="7823954" cy="24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22615"/>
            <a:ext cx="10928503" cy="4620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context:</a:t>
            </a:r>
            <a:endParaRPr lang="en-US" sz="18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the most successful company of the commercial space age, making space travel affordable. The company advertises Falcon 9 rocket launches on its website, with a cost of 62 million dollars. 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providers cost upward of 165 million dollars each, much of the savings is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because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SpaxeX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reuse the first stage. 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if we can determine if the first stage will land, we can determine the cost of a launch. Based on public information and machine learning models, we are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going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predict if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SpaxeX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will reuse the first stage.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answers:</a:t>
            </a:r>
            <a:endParaRPr lang="en-US" sz="18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variables such as payload mass, launch site, number of flights, and orbits affect the success of he first stage landing?</a:t>
            </a:r>
          </a:p>
          <a:p>
            <a:pPr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Does the rate of successful landings increases over the years?</a:t>
            </a:r>
          </a:p>
          <a:p>
            <a:pPr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best algorithm that can be used for binary classification in this case?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spcBef>
                <a:spcPts val="1498"/>
              </a:spcBef>
              <a:buNone/>
            </a:pPr>
            <a:r>
              <a:rPr lang="en-US" sz="2400" spc="73" dirty="0">
                <a:latin typeface="Abadi"/>
                <a:cs typeface="Arial"/>
              </a:rPr>
              <a:t>Explanation:</a:t>
            </a:r>
            <a:endParaRPr lang="en-US" sz="2400" dirty="0">
              <a:latin typeface="Abadi"/>
              <a:cs typeface="Arial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tabLst>
                <a:tab pos="806709" algn="l"/>
              </a:tabLst>
            </a:pPr>
            <a:r>
              <a:rPr lang="en-US" sz="2400" spc="-61" dirty="0">
                <a:latin typeface="Abadi"/>
                <a:cs typeface="Arial"/>
              </a:rPr>
              <a:t>KSC</a:t>
            </a:r>
            <a:r>
              <a:rPr lang="en-US" sz="2400" spc="-39" dirty="0">
                <a:latin typeface="Abadi"/>
                <a:cs typeface="Arial"/>
              </a:rPr>
              <a:t> </a:t>
            </a:r>
            <a:r>
              <a:rPr lang="en-US" sz="2400" spc="-55" dirty="0">
                <a:latin typeface="Abadi"/>
                <a:cs typeface="Arial"/>
              </a:rPr>
              <a:t>LC-</a:t>
            </a:r>
            <a:r>
              <a:rPr lang="en-US" sz="2400" spc="73" dirty="0">
                <a:latin typeface="Abadi"/>
                <a:cs typeface="Arial"/>
              </a:rPr>
              <a:t>39A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has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spc="85" dirty="0">
                <a:latin typeface="Abadi"/>
                <a:cs typeface="Arial"/>
              </a:rPr>
              <a:t>the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spc="73" dirty="0">
                <a:latin typeface="Abadi"/>
                <a:cs typeface="Arial"/>
              </a:rPr>
              <a:t>highest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spc="69" dirty="0">
                <a:latin typeface="Abadi"/>
                <a:cs typeface="Arial"/>
              </a:rPr>
              <a:t>launch</a:t>
            </a:r>
            <a:r>
              <a:rPr lang="en-US" sz="2400" spc="-39" dirty="0">
                <a:latin typeface="Abadi"/>
                <a:cs typeface="Arial"/>
              </a:rPr>
              <a:t> </a:t>
            </a:r>
            <a:r>
              <a:rPr lang="en-US" sz="2400" spc="33" dirty="0">
                <a:latin typeface="Abadi"/>
                <a:cs typeface="Arial"/>
              </a:rPr>
              <a:t>success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spc="55" dirty="0">
                <a:latin typeface="Abadi"/>
                <a:cs typeface="Arial"/>
              </a:rPr>
              <a:t>rate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spc="-24" dirty="0">
                <a:latin typeface="Abadi"/>
                <a:cs typeface="Arial"/>
              </a:rPr>
              <a:t>(76.9%)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spc="109" dirty="0">
                <a:latin typeface="Abadi"/>
                <a:cs typeface="Arial"/>
              </a:rPr>
              <a:t>with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10</a:t>
            </a:r>
            <a:r>
              <a:rPr lang="en-US" sz="2400" spc="-39" dirty="0">
                <a:latin typeface="Abadi"/>
                <a:cs typeface="Arial"/>
              </a:rPr>
              <a:t> </a:t>
            </a:r>
            <a:r>
              <a:rPr lang="en-US" sz="2400" spc="49" dirty="0">
                <a:latin typeface="Abadi"/>
                <a:cs typeface="Arial"/>
              </a:rPr>
              <a:t>successful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spc="39" dirty="0">
                <a:latin typeface="Abadi"/>
                <a:cs typeface="Arial"/>
              </a:rPr>
              <a:t>and </a:t>
            </a:r>
            <a:r>
              <a:rPr lang="en-US" sz="2400" spc="73" dirty="0">
                <a:latin typeface="Abadi"/>
                <a:cs typeface="Arial"/>
              </a:rPr>
              <a:t>only</a:t>
            </a:r>
            <a:r>
              <a:rPr lang="en-US" sz="2400" spc="-21" dirty="0">
                <a:latin typeface="Abadi"/>
                <a:cs typeface="Arial"/>
              </a:rPr>
              <a:t> </a:t>
            </a:r>
            <a:r>
              <a:rPr lang="en-US" sz="2400" spc="91" dirty="0">
                <a:latin typeface="Abadi"/>
                <a:cs typeface="Arial"/>
              </a:rPr>
              <a:t>3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spc="61" dirty="0">
                <a:latin typeface="Abadi"/>
                <a:cs typeface="Arial"/>
              </a:rPr>
              <a:t>failed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spc="49" dirty="0">
                <a:latin typeface="Abadi"/>
                <a:cs typeface="Arial"/>
              </a:rPr>
              <a:t>landings.</a:t>
            </a:r>
            <a:endParaRPr lang="en-US" sz="2400" dirty="0">
              <a:latin typeface="Abadi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 with highest launch success ration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2201" y="1653522"/>
            <a:ext cx="8069938" cy="24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6300" y="1837690"/>
            <a:ext cx="35814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spc="79" dirty="0" smtClean="0"/>
              <a:t>Explanation</a:t>
            </a:r>
            <a:r>
              <a:rPr lang="en-US" sz="1800" spc="79" dirty="0"/>
              <a:t>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7317" marR="3081" indent="0">
              <a:lnSpc>
                <a:spcPct val="111300"/>
              </a:lnSpc>
              <a:spcBef>
                <a:spcPts val="61"/>
              </a:spcBef>
              <a:buNone/>
              <a:tabLst>
                <a:tab pos="286873" algn="l"/>
              </a:tabLst>
            </a:pPr>
            <a:r>
              <a:rPr lang="en-US" sz="1800" dirty="0">
                <a:latin typeface="Abadi"/>
                <a:cs typeface="Arial"/>
              </a:rPr>
              <a:t>The</a:t>
            </a:r>
            <a:r>
              <a:rPr lang="en-US" sz="1800" spc="-27" dirty="0">
                <a:latin typeface="Abadi"/>
                <a:cs typeface="Arial"/>
              </a:rPr>
              <a:t> </a:t>
            </a:r>
            <a:r>
              <a:rPr lang="en-US" sz="1800" spc="76" dirty="0">
                <a:latin typeface="Abadi"/>
                <a:cs typeface="Arial"/>
              </a:rPr>
              <a:t>charts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64" dirty="0">
                <a:latin typeface="Abadi"/>
                <a:cs typeface="Arial"/>
              </a:rPr>
              <a:t>show </a:t>
            </a:r>
            <a:r>
              <a:rPr lang="en-US" sz="1800" spc="109" dirty="0">
                <a:latin typeface="Abadi"/>
                <a:cs typeface="Arial"/>
              </a:rPr>
              <a:t>that</a:t>
            </a:r>
            <a:r>
              <a:rPr lang="en-US" sz="1800" spc="-30" dirty="0">
                <a:latin typeface="Abadi"/>
                <a:cs typeface="Arial"/>
              </a:rPr>
              <a:t> </a:t>
            </a:r>
            <a:r>
              <a:rPr lang="en-US" sz="1800" spc="49" dirty="0">
                <a:latin typeface="Abadi"/>
                <a:cs typeface="Arial"/>
              </a:rPr>
              <a:t>payloads </a:t>
            </a:r>
            <a:r>
              <a:rPr lang="en-US" sz="1800" spc="97" dirty="0">
                <a:latin typeface="Abadi"/>
                <a:cs typeface="Arial"/>
              </a:rPr>
              <a:t>between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200" dirty="0">
                <a:latin typeface="Abadi"/>
                <a:cs typeface="Arial"/>
              </a:rPr>
              <a:t>2000 </a:t>
            </a:r>
            <a:r>
              <a:rPr lang="en-US" sz="1800" spc="64" dirty="0">
                <a:latin typeface="Abadi"/>
                <a:cs typeface="Arial"/>
              </a:rPr>
              <a:t>and</a:t>
            </a:r>
            <a:r>
              <a:rPr lang="en-US" sz="1800" spc="-27" dirty="0">
                <a:latin typeface="Abadi"/>
                <a:cs typeface="Arial"/>
              </a:rPr>
              <a:t> </a:t>
            </a:r>
            <a:r>
              <a:rPr lang="en-US" sz="1800" spc="170" dirty="0">
                <a:latin typeface="Abadi"/>
                <a:cs typeface="Arial"/>
              </a:rPr>
              <a:t>5500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85" dirty="0">
                <a:latin typeface="Abadi"/>
                <a:cs typeface="Arial"/>
              </a:rPr>
              <a:t>kg</a:t>
            </a:r>
            <a:r>
              <a:rPr lang="en-US" sz="1800" spc="-27" dirty="0">
                <a:latin typeface="Abadi"/>
                <a:cs typeface="Arial"/>
              </a:rPr>
              <a:t> </a:t>
            </a:r>
            <a:r>
              <a:rPr lang="en-US" sz="1800" spc="-12" dirty="0">
                <a:latin typeface="Abadi"/>
                <a:cs typeface="Arial"/>
              </a:rPr>
              <a:t>have </a:t>
            </a:r>
            <a:r>
              <a:rPr lang="en-US" sz="1800" spc="97" dirty="0">
                <a:latin typeface="Abadi"/>
                <a:cs typeface="Arial"/>
              </a:rPr>
              <a:t>the</a:t>
            </a:r>
            <a:r>
              <a:rPr lang="en-US" sz="1800" spc="-24" dirty="0">
                <a:latin typeface="Abadi"/>
                <a:cs typeface="Arial"/>
              </a:rPr>
              <a:t> </a:t>
            </a:r>
            <a:r>
              <a:rPr lang="en-US" sz="1800" spc="79" dirty="0">
                <a:latin typeface="Abadi"/>
                <a:cs typeface="Arial"/>
              </a:rPr>
              <a:t>highest </a:t>
            </a:r>
            <a:r>
              <a:rPr lang="en-US" sz="1800" spc="39" dirty="0">
                <a:latin typeface="Abadi"/>
                <a:cs typeface="Arial"/>
              </a:rPr>
              <a:t>success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42" dirty="0">
                <a:latin typeface="Abadi"/>
                <a:cs typeface="Arial"/>
              </a:rPr>
              <a:t>rate.</a:t>
            </a:r>
            <a:endParaRPr lang="en-US" sz="1800" dirty="0">
              <a:latin typeface="Abadi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66819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Mass vs. Launch Outcome for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6089" y="1525428"/>
            <a:ext cx="6561718" cy="2349335"/>
          </a:xfrm>
          <a:prstGeom prst="rect">
            <a:avLst/>
          </a:prstGeom>
        </p:spPr>
      </p:pic>
      <p:pic>
        <p:nvPicPr>
          <p:cNvPr id="7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6089" y="3937791"/>
            <a:ext cx="6561248" cy="234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2512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spcBef>
                <a:spcPts val="1352"/>
              </a:spcBef>
              <a:buNone/>
            </a:pPr>
            <a:r>
              <a:rPr lang="en-US" sz="2400" spc="67" dirty="0" smtClean="0">
                <a:latin typeface="Abadi"/>
                <a:cs typeface="Arial"/>
              </a:rPr>
              <a:t>Explanation</a:t>
            </a:r>
            <a:r>
              <a:rPr lang="en-US" sz="2400" spc="67" dirty="0">
                <a:latin typeface="Abadi"/>
                <a:cs typeface="Arial"/>
              </a:rPr>
              <a:t>:</a:t>
            </a:r>
            <a:endParaRPr lang="en-US" sz="2400" dirty="0">
              <a:latin typeface="Abadi"/>
              <a:cs typeface="Arial"/>
            </a:endParaRPr>
          </a:p>
          <a:p>
            <a:pPr marL="778599" marR="3081" indent="-212555">
              <a:lnSpc>
                <a:spcPct val="109900"/>
              </a:lnSpc>
              <a:spcBef>
                <a:spcPts val="922"/>
              </a:spcBef>
              <a:tabLst>
                <a:tab pos="778599" algn="l"/>
              </a:tabLst>
            </a:pPr>
            <a:r>
              <a:rPr lang="en-US" sz="2400" dirty="0">
                <a:latin typeface="Abadi"/>
                <a:cs typeface="Arial"/>
              </a:rPr>
              <a:t>Based</a:t>
            </a:r>
            <a:r>
              <a:rPr lang="en-US" sz="2400" spc="-39" dirty="0">
                <a:latin typeface="Abadi"/>
                <a:cs typeface="Arial"/>
              </a:rPr>
              <a:t> </a:t>
            </a:r>
            <a:r>
              <a:rPr lang="en-US" sz="2400" spc="79" dirty="0">
                <a:latin typeface="Abadi"/>
                <a:cs typeface="Arial"/>
              </a:rPr>
              <a:t>on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spc="76" dirty="0">
                <a:latin typeface="Abadi"/>
                <a:cs typeface="Arial"/>
              </a:rPr>
              <a:t>the</a:t>
            </a:r>
            <a:r>
              <a:rPr lang="en-US" sz="2400" spc="-39" dirty="0">
                <a:latin typeface="Abadi"/>
                <a:cs typeface="Arial"/>
              </a:rPr>
              <a:t> </a:t>
            </a:r>
            <a:r>
              <a:rPr lang="en-US" sz="2400" spc="33" dirty="0">
                <a:latin typeface="Abadi"/>
                <a:cs typeface="Arial"/>
              </a:rPr>
              <a:t>scores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spc="106" dirty="0">
                <a:latin typeface="Abadi"/>
                <a:cs typeface="Arial"/>
              </a:rPr>
              <a:t>of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spc="76" dirty="0">
                <a:latin typeface="Abadi"/>
                <a:cs typeface="Arial"/>
              </a:rPr>
              <a:t>the</a:t>
            </a:r>
            <a:r>
              <a:rPr lang="en-US" sz="2400" spc="-39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Test</a:t>
            </a:r>
            <a:r>
              <a:rPr lang="en-US" sz="2400" spc="-36" dirty="0">
                <a:latin typeface="Abadi"/>
                <a:cs typeface="Arial"/>
              </a:rPr>
              <a:t> </a:t>
            </a:r>
            <a:r>
              <a:rPr lang="en-US" sz="2400" spc="-12" dirty="0">
                <a:latin typeface="Abadi"/>
                <a:cs typeface="Arial"/>
              </a:rPr>
              <a:t>Set, </a:t>
            </a:r>
            <a:r>
              <a:rPr lang="en-US" sz="2400" spc="64" dirty="0">
                <a:latin typeface="Abadi"/>
                <a:cs typeface="Arial"/>
              </a:rPr>
              <a:t>we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spc="58" dirty="0">
                <a:latin typeface="Abadi"/>
                <a:cs typeface="Arial"/>
              </a:rPr>
              <a:t>can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spc="100" dirty="0">
                <a:latin typeface="Abadi"/>
                <a:cs typeface="Arial"/>
              </a:rPr>
              <a:t>not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spc="79" dirty="0">
                <a:latin typeface="Abadi"/>
                <a:cs typeface="Arial"/>
              </a:rPr>
              <a:t>con</a:t>
            </a:r>
            <a:r>
              <a:rPr lang="en-US" sz="2400" spc="79" dirty="0">
                <a:latin typeface="Abadi"/>
                <a:cs typeface="Palatino Linotype"/>
              </a:rPr>
              <a:t>f</a:t>
            </a:r>
            <a:r>
              <a:rPr lang="en-US" sz="2400" spc="79" dirty="0">
                <a:latin typeface="Abadi"/>
                <a:cs typeface="Arial"/>
              </a:rPr>
              <a:t>irm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spc="91" dirty="0">
                <a:latin typeface="Abadi"/>
                <a:cs typeface="Arial"/>
              </a:rPr>
              <a:t>which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spc="94" dirty="0">
                <a:latin typeface="Abadi"/>
                <a:cs typeface="Arial"/>
              </a:rPr>
              <a:t>method </a:t>
            </a:r>
            <a:r>
              <a:rPr lang="en-US" sz="2400" spc="67" dirty="0">
                <a:latin typeface="Abadi"/>
                <a:cs typeface="Arial"/>
              </a:rPr>
              <a:t>performs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45" dirty="0">
                <a:latin typeface="Abadi"/>
                <a:cs typeface="Arial"/>
              </a:rPr>
              <a:t>best.</a:t>
            </a:r>
            <a:endParaRPr lang="en-US" sz="2400" dirty="0">
              <a:latin typeface="Abadi"/>
              <a:cs typeface="Arial"/>
            </a:endParaRPr>
          </a:p>
          <a:p>
            <a:pPr marL="778599" marR="231038" indent="-212555">
              <a:lnSpc>
                <a:spcPct val="109900"/>
              </a:lnSpc>
              <a:spcBef>
                <a:spcPts val="913"/>
              </a:spcBef>
              <a:tabLst>
                <a:tab pos="778599" algn="l"/>
              </a:tabLst>
            </a:pPr>
            <a:r>
              <a:rPr lang="en-US" sz="2400" dirty="0">
                <a:latin typeface="Abadi"/>
                <a:cs typeface="Arial"/>
              </a:rPr>
              <a:t>Same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Test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Set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spc="33" dirty="0">
                <a:latin typeface="Abadi"/>
                <a:cs typeface="Arial"/>
              </a:rPr>
              <a:t>scores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39" dirty="0">
                <a:latin typeface="Abadi"/>
                <a:cs typeface="Arial"/>
              </a:rPr>
              <a:t>may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spc="69" dirty="0">
                <a:latin typeface="Abadi"/>
                <a:cs typeface="Arial"/>
              </a:rPr>
              <a:t>be</a:t>
            </a:r>
            <a:r>
              <a:rPr lang="en-US" sz="2400" spc="-18" dirty="0">
                <a:latin typeface="Abadi"/>
                <a:cs typeface="Arial"/>
              </a:rPr>
              <a:t> </a:t>
            </a:r>
            <a:r>
              <a:rPr lang="en-US" sz="2400" spc="55" dirty="0">
                <a:latin typeface="Abadi"/>
                <a:cs typeface="Arial"/>
              </a:rPr>
              <a:t>due </a:t>
            </a:r>
            <a:r>
              <a:rPr lang="en-US" sz="2400" spc="112" dirty="0">
                <a:latin typeface="Abadi"/>
                <a:cs typeface="Arial"/>
              </a:rPr>
              <a:t>to</a:t>
            </a:r>
            <a:r>
              <a:rPr lang="en-US" sz="2400" spc="-24" dirty="0">
                <a:latin typeface="Abadi"/>
                <a:cs typeface="Arial"/>
              </a:rPr>
              <a:t> </a:t>
            </a:r>
            <a:r>
              <a:rPr lang="en-US" sz="2400" spc="76" dirty="0">
                <a:latin typeface="Abadi"/>
                <a:cs typeface="Arial"/>
              </a:rPr>
              <a:t>the</a:t>
            </a:r>
            <a:r>
              <a:rPr lang="en-US" sz="2400" spc="-24" dirty="0">
                <a:latin typeface="Abadi"/>
                <a:cs typeface="Arial"/>
              </a:rPr>
              <a:t> </a:t>
            </a:r>
            <a:r>
              <a:rPr lang="en-US" sz="2400" spc="33" dirty="0">
                <a:latin typeface="Abadi"/>
                <a:cs typeface="Arial"/>
              </a:rPr>
              <a:t>small</a:t>
            </a:r>
            <a:r>
              <a:rPr lang="en-US" sz="2400" spc="-24" dirty="0">
                <a:latin typeface="Abadi"/>
                <a:cs typeface="Arial"/>
              </a:rPr>
              <a:t> </a:t>
            </a:r>
            <a:r>
              <a:rPr lang="en-US" sz="2400" spc="64" dirty="0">
                <a:latin typeface="Abadi"/>
                <a:cs typeface="Arial"/>
              </a:rPr>
              <a:t>test</a:t>
            </a:r>
            <a:r>
              <a:rPr lang="en-US" sz="2400" spc="-24" dirty="0">
                <a:latin typeface="Abadi"/>
                <a:cs typeface="Arial"/>
              </a:rPr>
              <a:t> </a:t>
            </a:r>
            <a:r>
              <a:rPr lang="en-US" sz="2400" spc="49" dirty="0">
                <a:latin typeface="Abadi"/>
                <a:cs typeface="Arial"/>
              </a:rPr>
              <a:t>sample</a:t>
            </a:r>
            <a:r>
              <a:rPr lang="en-US" sz="2400" spc="-24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size</a:t>
            </a:r>
            <a:r>
              <a:rPr lang="en-US" sz="2400" spc="-24" dirty="0">
                <a:latin typeface="Abadi"/>
                <a:cs typeface="Arial"/>
              </a:rPr>
              <a:t> </a:t>
            </a:r>
            <a:r>
              <a:rPr lang="en-US" sz="2400" spc="-15" dirty="0">
                <a:latin typeface="Abadi"/>
                <a:cs typeface="Arial"/>
              </a:rPr>
              <a:t>(18 </a:t>
            </a:r>
            <a:r>
              <a:rPr lang="en-US" sz="2400" dirty="0">
                <a:latin typeface="Abadi"/>
                <a:cs typeface="Arial"/>
              </a:rPr>
              <a:t>samples).</a:t>
            </a:r>
            <a:r>
              <a:rPr lang="en-US" sz="2400" spc="36" dirty="0">
                <a:latin typeface="Abadi"/>
                <a:cs typeface="Arial"/>
              </a:rPr>
              <a:t> </a:t>
            </a:r>
            <a:r>
              <a:rPr lang="en-US" sz="2400" spc="27" dirty="0">
                <a:latin typeface="Abadi"/>
                <a:cs typeface="Arial"/>
              </a:rPr>
              <a:t>Therefore,</a:t>
            </a:r>
            <a:r>
              <a:rPr lang="en-US" sz="2400" spc="39" dirty="0">
                <a:latin typeface="Abadi"/>
                <a:cs typeface="Arial"/>
              </a:rPr>
              <a:t> </a:t>
            </a:r>
            <a:r>
              <a:rPr lang="en-US" sz="2400" spc="64" dirty="0">
                <a:latin typeface="Abadi"/>
                <a:cs typeface="Arial"/>
              </a:rPr>
              <a:t>we</a:t>
            </a:r>
            <a:r>
              <a:rPr lang="en-US" sz="2400" spc="39" dirty="0">
                <a:latin typeface="Abadi"/>
                <a:cs typeface="Arial"/>
              </a:rPr>
              <a:t> </a:t>
            </a:r>
            <a:r>
              <a:rPr lang="en-US" sz="2400" spc="67" dirty="0">
                <a:latin typeface="Abadi"/>
                <a:cs typeface="Arial"/>
              </a:rPr>
              <a:t>tested</a:t>
            </a:r>
            <a:r>
              <a:rPr lang="en-US" sz="2400" spc="39" dirty="0">
                <a:latin typeface="Abadi"/>
                <a:cs typeface="Arial"/>
              </a:rPr>
              <a:t> </a:t>
            </a:r>
            <a:r>
              <a:rPr lang="en-US" sz="2400" spc="15" dirty="0">
                <a:latin typeface="Abadi"/>
                <a:cs typeface="Arial"/>
              </a:rPr>
              <a:t>all </a:t>
            </a:r>
            <a:r>
              <a:rPr lang="en-US" sz="2400" spc="79" dirty="0">
                <a:latin typeface="Abadi"/>
                <a:cs typeface="Arial"/>
              </a:rPr>
              <a:t>methods</a:t>
            </a:r>
            <a:r>
              <a:rPr lang="en-US" sz="2400" spc="-24" dirty="0">
                <a:latin typeface="Abadi"/>
                <a:cs typeface="Arial"/>
              </a:rPr>
              <a:t> </a:t>
            </a:r>
            <a:r>
              <a:rPr lang="en-US" sz="2400" spc="39" dirty="0">
                <a:latin typeface="Abadi"/>
                <a:cs typeface="Arial"/>
              </a:rPr>
              <a:t>based</a:t>
            </a:r>
            <a:r>
              <a:rPr lang="en-US" sz="2400" spc="-21" dirty="0">
                <a:latin typeface="Abadi"/>
                <a:cs typeface="Arial"/>
              </a:rPr>
              <a:t> </a:t>
            </a:r>
            <a:r>
              <a:rPr lang="en-US" sz="2400" spc="79" dirty="0">
                <a:latin typeface="Abadi"/>
                <a:cs typeface="Arial"/>
              </a:rPr>
              <a:t>on</a:t>
            </a:r>
            <a:r>
              <a:rPr lang="en-US" sz="2400" spc="-21" dirty="0">
                <a:latin typeface="Abadi"/>
                <a:cs typeface="Arial"/>
              </a:rPr>
              <a:t> </a:t>
            </a:r>
            <a:r>
              <a:rPr lang="en-US" sz="2400" spc="76" dirty="0">
                <a:latin typeface="Abadi"/>
                <a:cs typeface="Arial"/>
              </a:rPr>
              <a:t>the</a:t>
            </a:r>
            <a:r>
              <a:rPr lang="en-US" sz="2400" spc="-21" dirty="0">
                <a:latin typeface="Abadi"/>
                <a:cs typeface="Arial"/>
              </a:rPr>
              <a:t> </a:t>
            </a:r>
            <a:r>
              <a:rPr lang="en-US" sz="2400" spc="69" dirty="0">
                <a:latin typeface="Abadi"/>
                <a:cs typeface="Arial"/>
              </a:rPr>
              <a:t>whole </a:t>
            </a:r>
            <a:r>
              <a:rPr lang="en-US" sz="2400" spc="-6" dirty="0">
                <a:latin typeface="Abadi"/>
                <a:cs typeface="Arial"/>
              </a:rPr>
              <a:t>Dataset.</a:t>
            </a:r>
            <a:endParaRPr lang="en-US" sz="2400" dirty="0">
              <a:latin typeface="Abadi"/>
              <a:cs typeface="Arial"/>
            </a:endParaRPr>
          </a:p>
          <a:p>
            <a:pPr marL="778599" marR="26184" indent="-212555">
              <a:lnSpc>
                <a:spcPct val="109900"/>
              </a:lnSpc>
              <a:spcBef>
                <a:spcPts val="913"/>
              </a:spcBef>
              <a:tabLst>
                <a:tab pos="778599" algn="l"/>
              </a:tabLst>
            </a:pPr>
            <a:r>
              <a:rPr lang="en-US" sz="2400" dirty="0">
                <a:latin typeface="Abadi"/>
                <a:cs typeface="Arial"/>
              </a:rPr>
              <a:t>The</a:t>
            </a:r>
            <a:r>
              <a:rPr lang="en-US" sz="2400" spc="-24" dirty="0">
                <a:latin typeface="Abadi"/>
                <a:cs typeface="Arial"/>
              </a:rPr>
              <a:t> </a:t>
            </a:r>
            <a:r>
              <a:rPr lang="en-US" sz="2400" spc="33" dirty="0">
                <a:latin typeface="Abadi"/>
                <a:cs typeface="Arial"/>
              </a:rPr>
              <a:t>scores</a:t>
            </a:r>
            <a:r>
              <a:rPr lang="en-US" sz="2400" spc="-24" dirty="0">
                <a:latin typeface="Abadi"/>
                <a:cs typeface="Arial"/>
              </a:rPr>
              <a:t> </a:t>
            </a:r>
            <a:r>
              <a:rPr lang="en-US" sz="2400" spc="106" dirty="0">
                <a:latin typeface="Abadi"/>
                <a:cs typeface="Arial"/>
              </a:rPr>
              <a:t>of</a:t>
            </a:r>
            <a:r>
              <a:rPr lang="en-US" sz="2400" spc="-24" dirty="0">
                <a:latin typeface="Abadi"/>
                <a:cs typeface="Arial"/>
              </a:rPr>
              <a:t> </a:t>
            </a:r>
            <a:r>
              <a:rPr lang="en-US" sz="2400" spc="76" dirty="0">
                <a:latin typeface="Abadi"/>
                <a:cs typeface="Arial"/>
              </a:rPr>
              <a:t>the</a:t>
            </a:r>
            <a:r>
              <a:rPr lang="en-US" sz="2400" spc="-21" dirty="0">
                <a:latin typeface="Abadi"/>
                <a:cs typeface="Arial"/>
              </a:rPr>
              <a:t> </a:t>
            </a:r>
            <a:r>
              <a:rPr lang="en-US" sz="2400" spc="76" dirty="0">
                <a:latin typeface="Abadi"/>
                <a:cs typeface="Arial"/>
              </a:rPr>
              <a:t>whole</a:t>
            </a:r>
            <a:r>
              <a:rPr lang="en-US" sz="2400" spc="-24" dirty="0">
                <a:latin typeface="Abadi"/>
                <a:cs typeface="Arial"/>
              </a:rPr>
              <a:t> </a:t>
            </a:r>
            <a:r>
              <a:rPr lang="en-US" sz="2400" spc="-6" dirty="0">
                <a:latin typeface="Abadi"/>
                <a:cs typeface="Arial"/>
              </a:rPr>
              <a:t>Dataset </a:t>
            </a:r>
            <a:r>
              <a:rPr lang="en-US" sz="2400" spc="79" dirty="0">
                <a:latin typeface="Abadi"/>
                <a:cs typeface="Arial"/>
              </a:rPr>
              <a:t>con</a:t>
            </a:r>
            <a:r>
              <a:rPr lang="en-US" sz="2400" spc="79" dirty="0">
                <a:latin typeface="Abadi"/>
                <a:cs typeface="Palatino Linotype"/>
              </a:rPr>
              <a:t>f</a:t>
            </a:r>
            <a:r>
              <a:rPr lang="en-US" sz="2400" spc="79" dirty="0">
                <a:latin typeface="Abadi"/>
                <a:cs typeface="Arial"/>
              </a:rPr>
              <a:t>irm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82" dirty="0">
                <a:latin typeface="Abadi"/>
                <a:cs typeface="Arial"/>
              </a:rPr>
              <a:t>that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76" dirty="0">
                <a:latin typeface="Abadi"/>
                <a:cs typeface="Arial"/>
              </a:rPr>
              <a:t>the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61" dirty="0">
                <a:latin typeface="Abadi"/>
                <a:cs typeface="Arial"/>
              </a:rPr>
              <a:t>best</a:t>
            </a:r>
            <a:r>
              <a:rPr lang="en-US" sz="2400" spc="-12" dirty="0">
                <a:latin typeface="Abadi"/>
                <a:cs typeface="Arial"/>
              </a:rPr>
              <a:t> </a:t>
            </a:r>
            <a:r>
              <a:rPr lang="en-US" sz="2400" spc="88" dirty="0">
                <a:latin typeface="Abadi"/>
                <a:cs typeface="Arial"/>
              </a:rPr>
              <a:t>model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is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61" dirty="0">
                <a:latin typeface="Abadi"/>
                <a:cs typeface="Arial"/>
              </a:rPr>
              <a:t>the </a:t>
            </a:r>
            <a:r>
              <a:rPr lang="en-US" sz="2400" spc="42" dirty="0">
                <a:latin typeface="Abadi"/>
                <a:cs typeface="Arial"/>
              </a:rPr>
              <a:t>Decision</a:t>
            </a:r>
            <a:r>
              <a:rPr lang="en-US" sz="2400" spc="-42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Tree</a:t>
            </a:r>
            <a:r>
              <a:rPr lang="en-US" sz="2400" spc="-39" dirty="0">
                <a:latin typeface="Abadi"/>
                <a:cs typeface="Arial"/>
              </a:rPr>
              <a:t> </a:t>
            </a:r>
            <a:r>
              <a:rPr lang="en-US" sz="2400" spc="55" dirty="0">
                <a:latin typeface="Abadi"/>
                <a:cs typeface="Arial"/>
              </a:rPr>
              <a:t>Model.</a:t>
            </a:r>
            <a:r>
              <a:rPr lang="en-US" sz="2400" spc="-42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This</a:t>
            </a:r>
            <a:r>
              <a:rPr lang="en-US" sz="2400" spc="-39" dirty="0">
                <a:latin typeface="Abadi"/>
                <a:cs typeface="Arial"/>
              </a:rPr>
              <a:t> </a:t>
            </a:r>
            <a:r>
              <a:rPr lang="en-US" sz="2400" spc="82" dirty="0">
                <a:latin typeface="Abadi"/>
                <a:cs typeface="Arial"/>
              </a:rPr>
              <a:t>model </a:t>
            </a:r>
            <a:r>
              <a:rPr lang="en-US" sz="2400" dirty="0">
                <a:latin typeface="Abadi"/>
                <a:cs typeface="Arial"/>
              </a:rPr>
              <a:t>has</a:t>
            </a:r>
            <a:r>
              <a:rPr lang="en-US" sz="2400" spc="12" dirty="0">
                <a:latin typeface="Abadi"/>
                <a:cs typeface="Arial"/>
              </a:rPr>
              <a:t> </a:t>
            </a:r>
            <a:r>
              <a:rPr lang="en-US" sz="2400" spc="100" dirty="0">
                <a:latin typeface="Abadi"/>
                <a:cs typeface="Arial"/>
              </a:rPr>
              <a:t>not</a:t>
            </a:r>
            <a:r>
              <a:rPr lang="en-US" sz="2400" spc="12" dirty="0">
                <a:latin typeface="Abadi"/>
                <a:cs typeface="Arial"/>
              </a:rPr>
              <a:t> </a:t>
            </a:r>
            <a:r>
              <a:rPr lang="en-US" sz="2400" spc="67" dirty="0">
                <a:latin typeface="Abadi"/>
                <a:cs typeface="Arial"/>
              </a:rPr>
              <a:t>only</a:t>
            </a:r>
            <a:r>
              <a:rPr lang="en-US" sz="2400" spc="12" dirty="0">
                <a:latin typeface="Abadi"/>
                <a:cs typeface="Arial"/>
              </a:rPr>
              <a:t> </a:t>
            </a:r>
            <a:r>
              <a:rPr lang="en-US" sz="2400" spc="67" dirty="0">
                <a:latin typeface="Abadi"/>
                <a:cs typeface="Arial"/>
              </a:rPr>
              <a:t>higher</a:t>
            </a:r>
            <a:r>
              <a:rPr lang="en-US" sz="2400" spc="12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scores,</a:t>
            </a:r>
            <a:r>
              <a:rPr lang="en-US" sz="2400" spc="12" dirty="0">
                <a:latin typeface="Abadi"/>
                <a:cs typeface="Arial"/>
              </a:rPr>
              <a:t> </a:t>
            </a:r>
            <a:r>
              <a:rPr lang="en-US" sz="2400" spc="109" dirty="0">
                <a:latin typeface="Abadi"/>
                <a:cs typeface="Arial"/>
              </a:rPr>
              <a:t>but</a:t>
            </a:r>
            <a:r>
              <a:rPr lang="en-US" sz="2400" spc="12" dirty="0">
                <a:latin typeface="Abadi"/>
                <a:cs typeface="Arial"/>
              </a:rPr>
              <a:t> </a:t>
            </a:r>
            <a:r>
              <a:rPr lang="en-US" sz="2400" spc="-12" dirty="0">
                <a:latin typeface="Abadi"/>
                <a:cs typeface="Arial"/>
              </a:rPr>
              <a:t>also </a:t>
            </a:r>
            <a:r>
              <a:rPr lang="en-US" sz="2400" spc="76" dirty="0">
                <a:latin typeface="Abadi"/>
                <a:cs typeface="Arial"/>
              </a:rPr>
              <a:t>the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64" dirty="0">
                <a:latin typeface="Abadi"/>
                <a:cs typeface="Arial"/>
              </a:rPr>
              <a:t>highest</a:t>
            </a:r>
            <a:r>
              <a:rPr lang="en-US" sz="2400" spc="-15" dirty="0">
                <a:latin typeface="Abadi"/>
                <a:cs typeface="Arial"/>
              </a:rPr>
              <a:t> </a:t>
            </a:r>
            <a:r>
              <a:rPr lang="en-US" sz="2400" spc="33" dirty="0">
                <a:latin typeface="Abadi"/>
                <a:cs typeface="Arial"/>
              </a:rPr>
              <a:t>accuracy.</a:t>
            </a:r>
            <a:endParaRPr lang="en-US" sz="2400" dirty="0">
              <a:latin typeface="Abadi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58" y="2530591"/>
            <a:ext cx="4480997" cy="1411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34" y="4270543"/>
            <a:ext cx="4341447" cy="12600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94222" y="1832821"/>
            <a:ext cx="4169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64" dirty="0">
                <a:latin typeface="Abadi" panose="020B0604020104020204"/>
              </a:rPr>
              <a:t>Scores</a:t>
            </a:r>
            <a:r>
              <a:rPr lang="en-US" spc="-76" dirty="0">
                <a:latin typeface="Abadi" panose="020B0604020104020204"/>
              </a:rPr>
              <a:t> </a:t>
            </a:r>
            <a:r>
              <a:rPr lang="en-US" spc="97" dirty="0">
                <a:latin typeface="Abadi" panose="020B0604020104020204"/>
              </a:rPr>
              <a:t>and</a:t>
            </a:r>
            <a:r>
              <a:rPr lang="en-US" spc="-76" dirty="0">
                <a:latin typeface="Abadi" panose="020B0604020104020204"/>
              </a:rPr>
              <a:t> </a:t>
            </a:r>
            <a:r>
              <a:rPr lang="en-US" spc="106" dirty="0">
                <a:latin typeface="Abadi" panose="020B0604020104020204"/>
              </a:rPr>
              <a:t>Accuracy</a:t>
            </a:r>
            <a:r>
              <a:rPr lang="en-US" spc="-76" dirty="0">
                <a:latin typeface="Abadi" panose="020B0604020104020204"/>
              </a:rPr>
              <a:t> </a:t>
            </a:r>
            <a:r>
              <a:rPr lang="en-US" spc="154" dirty="0">
                <a:latin typeface="Abadi" panose="020B0604020104020204"/>
              </a:rPr>
              <a:t>of</a:t>
            </a:r>
            <a:r>
              <a:rPr lang="en-US" spc="-73" dirty="0">
                <a:latin typeface="Abadi" panose="020B0604020104020204"/>
              </a:rPr>
              <a:t> </a:t>
            </a:r>
            <a:r>
              <a:rPr lang="en-US" spc="121" dirty="0">
                <a:latin typeface="Abadi" panose="020B0604020104020204"/>
              </a:rPr>
              <a:t>the</a:t>
            </a:r>
            <a:r>
              <a:rPr lang="en-US" spc="-76" dirty="0">
                <a:latin typeface="Abadi" panose="020B0604020104020204"/>
              </a:rPr>
              <a:t> </a:t>
            </a:r>
            <a:r>
              <a:rPr lang="en-US" dirty="0">
                <a:latin typeface="Abadi" panose="020B0604020104020204"/>
              </a:rPr>
              <a:t>Test</a:t>
            </a:r>
            <a:r>
              <a:rPr lang="en-US" spc="-76" dirty="0">
                <a:latin typeface="Abadi" panose="020B0604020104020204"/>
              </a:rPr>
              <a:t> </a:t>
            </a:r>
            <a:r>
              <a:rPr lang="en-US" spc="45" dirty="0">
                <a:latin typeface="Abadi" panose="020B0604020104020204"/>
              </a:rPr>
              <a:t>Set</a:t>
            </a:r>
            <a:endParaRPr lang="en-US" dirty="0">
              <a:latin typeface="Abadi" panose="020B0604020104020204"/>
            </a:endParaRPr>
          </a:p>
        </p:txBody>
      </p:sp>
      <p:sp>
        <p:nvSpPr>
          <p:cNvPr id="10" name="object 6"/>
          <p:cNvSpPr txBox="1"/>
          <p:nvPr/>
        </p:nvSpPr>
        <p:spPr>
          <a:xfrm>
            <a:off x="6043336" y="3902860"/>
            <a:ext cx="5703961" cy="28672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pc="64" dirty="0">
                <a:latin typeface="Abadi"/>
                <a:cs typeface="Arial"/>
              </a:rPr>
              <a:t>Scores</a:t>
            </a:r>
            <a:r>
              <a:rPr spc="-82" dirty="0">
                <a:latin typeface="Abadi"/>
                <a:cs typeface="Arial"/>
              </a:rPr>
              <a:t> </a:t>
            </a:r>
            <a:r>
              <a:rPr spc="97" dirty="0">
                <a:latin typeface="Abadi"/>
                <a:cs typeface="Arial"/>
              </a:rPr>
              <a:t>and</a:t>
            </a:r>
            <a:r>
              <a:rPr spc="-82" dirty="0">
                <a:latin typeface="Abadi"/>
                <a:cs typeface="Arial"/>
              </a:rPr>
              <a:t> </a:t>
            </a:r>
            <a:r>
              <a:rPr spc="106" dirty="0">
                <a:latin typeface="Abadi"/>
                <a:cs typeface="Arial"/>
              </a:rPr>
              <a:t>Accuracy</a:t>
            </a:r>
            <a:r>
              <a:rPr spc="-79" dirty="0">
                <a:latin typeface="Abadi"/>
                <a:cs typeface="Arial"/>
              </a:rPr>
              <a:t> </a:t>
            </a:r>
            <a:r>
              <a:rPr spc="154" dirty="0">
                <a:latin typeface="Abadi"/>
                <a:cs typeface="Arial"/>
              </a:rPr>
              <a:t>of</a:t>
            </a:r>
            <a:r>
              <a:rPr spc="-82" dirty="0">
                <a:latin typeface="Abadi"/>
                <a:cs typeface="Arial"/>
              </a:rPr>
              <a:t> </a:t>
            </a:r>
            <a:r>
              <a:rPr spc="121" dirty="0">
                <a:latin typeface="Abadi"/>
                <a:cs typeface="Arial"/>
              </a:rPr>
              <a:t>the</a:t>
            </a:r>
            <a:r>
              <a:rPr spc="-79" dirty="0">
                <a:latin typeface="Abadi"/>
                <a:cs typeface="Arial"/>
              </a:rPr>
              <a:t> </a:t>
            </a:r>
            <a:r>
              <a:rPr spc="73" dirty="0">
                <a:latin typeface="Abadi"/>
                <a:cs typeface="Arial"/>
              </a:rPr>
              <a:t>Entire</a:t>
            </a:r>
            <a:r>
              <a:rPr spc="-82" dirty="0">
                <a:latin typeface="Abadi"/>
                <a:cs typeface="Arial"/>
              </a:rPr>
              <a:t> </a:t>
            </a:r>
            <a:r>
              <a:rPr spc="45" dirty="0">
                <a:latin typeface="Abadi"/>
                <a:cs typeface="Arial"/>
              </a:rPr>
              <a:t>Data</a:t>
            </a:r>
            <a:r>
              <a:rPr spc="-82" dirty="0">
                <a:latin typeface="Abadi"/>
                <a:cs typeface="Arial"/>
              </a:rPr>
              <a:t> </a:t>
            </a:r>
            <a:r>
              <a:rPr spc="45" dirty="0">
                <a:latin typeface="Abadi"/>
                <a:cs typeface="Arial"/>
              </a:rPr>
              <a:t>Set</a:t>
            </a:r>
            <a:endParaRPr dirty="0">
              <a:latin typeface="Abad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57301" y="1838838"/>
            <a:ext cx="38862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spc="64" dirty="0" smtClean="0"/>
              <a:t>Explanation</a:t>
            </a:r>
            <a:r>
              <a:rPr lang="en-US" sz="1800" spc="64" dirty="0"/>
              <a:t>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spc="30" dirty="0">
                <a:latin typeface="Abadi"/>
                <a:cs typeface="Arial"/>
              </a:rPr>
              <a:t>Examining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67" dirty="0">
                <a:latin typeface="Abadi"/>
                <a:cs typeface="Arial"/>
              </a:rPr>
              <a:t>the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61" dirty="0">
                <a:latin typeface="Abadi"/>
                <a:cs typeface="Arial"/>
              </a:rPr>
              <a:t>confusion</a:t>
            </a:r>
            <a:r>
              <a:rPr lang="en-US" sz="1800" spc="-15" dirty="0">
                <a:latin typeface="Abadi"/>
                <a:cs typeface="Arial"/>
              </a:rPr>
              <a:t> </a:t>
            </a:r>
            <a:r>
              <a:rPr lang="en-US" sz="1800" spc="55" dirty="0">
                <a:latin typeface="Abadi"/>
                <a:cs typeface="Arial"/>
              </a:rPr>
              <a:t>matrix,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58" dirty="0">
                <a:latin typeface="Abadi"/>
                <a:cs typeface="Arial"/>
              </a:rPr>
              <a:t>we</a:t>
            </a:r>
            <a:r>
              <a:rPr lang="en-US" sz="1800" spc="-15" dirty="0">
                <a:latin typeface="Abadi"/>
                <a:cs typeface="Arial"/>
              </a:rPr>
              <a:t> see </a:t>
            </a:r>
            <a:r>
              <a:rPr lang="en-US" sz="1800" spc="67" dirty="0">
                <a:latin typeface="Abadi"/>
                <a:cs typeface="Arial"/>
              </a:rPr>
              <a:t>that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67" dirty="0">
                <a:latin typeface="Abadi"/>
                <a:cs typeface="Arial"/>
              </a:rPr>
              <a:t>logistic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33" dirty="0">
                <a:latin typeface="Abadi"/>
                <a:cs typeface="Arial"/>
              </a:rPr>
              <a:t>regression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42" dirty="0">
                <a:latin typeface="Abadi"/>
                <a:cs typeface="Arial"/>
              </a:rPr>
              <a:t>can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49" dirty="0">
                <a:latin typeface="Abadi"/>
                <a:cs typeface="Arial"/>
              </a:rPr>
              <a:t>distinguish </a:t>
            </a:r>
            <a:r>
              <a:rPr lang="en-US" sz="1800" spc="61" dirty="0">
                <a:latin typeface="Abadi"/>
                <a:cs typeface="Arial"/>
              </a:rPr>
              <a:t>between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spc="67" dirty="0">
                <a:latin typeface="Abadi"/>
                <a:cs typeface="Arial"/>
              </a:rPr>
              <a:t>the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67" dirty="0">
                <a:latin typeface="Abadi"/>
                <a:cs typeface="Arial"/>
              </a:rPr>
              <a:t>different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classes.</a:t>
            </a:r>
            <a:r>
              <a:rPr lang="en-US" sz="1800" spc="-21" dirty="0">
                <a:latin typeface="Abadi"/>
                <a:cs typeface="Arial"/>
              </a:rPr>
              <a:t> </a:t>
            </a:r>
            <a:r>
              <a:rPr lang="en-US" sz="1800" dirty="0">
                <a:latin typeface="Abadi"/>
                <a:cs typeface="Arial"/>
              </a:rPr>
              <a:t>We</a:t>
            </a:r>
            <a:r>
              <a:rPr lang="en-US" sz="1800" spc="-18" dirty="0">
                <a:latin typeface="Abadi"/>
                <a:cs typeface="Arial"/>
              </a:rPr>
              <a:t> </a:t>
            </a:r>
            <a:r>
              <a:rPr lang="en-US" sz="1800" spc="-15" dirty="0">
                <a:latin typeface="Abadi"/>
                <a:cs typeface="Arial"/>
              </a:rPr>
              <a:t>see </a:t>
            </a:r>
            <a:r>
              <a:rPr lang="en-US" sz="1800" spc="67" dirty="0">
                <a:latin typeface="Abadi"/>
                <a:cs typeface="Arial"/>
              </a:rPr>
              <a:t>that</a:t>
            </a:r>
            <a:r>
              <a:rPr lang="en-US" sz="1800" spc="-3" dirty="0">
                <a:latin typeface="Abadi"/>
                <a:cs typeface="Arial"/>
              </a:rPr>
              <a:t> </a:t>
            </a:r>
            <a:r>
              <a:rPr lang="en-US" sz="1800" spc="67" dirty="0">
                <a:latin typeface="Abadi"/>
                <a:cs typeface="Arial"/>
              </a:rPr>
              <a:t>the</a:t>
            </a:r>
            <a:r>
              <a:rPr lang="en-US" sz="1800" dirty="0">
                <a:latin typeface="Abadi"/>
                <a:cs typeface="Arial"/>
              </a:rPr>
              <a:t> </a:t>
            </a:r>
            <a:r>
              <a:rPr lang="en-US" sz="1800" spc="55" dirty="0">
                <a:latin typeface="Abadi"/>
                <a:cs typeface="Arial"/>
              </a:rPr>
              <a:t>major</a:t>
            </a:r>
            <a:r>
              <a:rPr lang="en-US" sz="1800" spc="-3" dirty="0">
                <a:latin typeface="Abadi"/>
                <a:cs typeface="Arial"/>
              </a:rPr>
              <a:t> </a:t>
            </a:r>
            <a:r>
              <a:rPr lang="en-US" sz="1800" spc="69" dirty="0">
                <a:latin typeface="Abadi"/>
                <a:cs typeface="Arial"/>
              </a:rPr>
              <a:t>problem</a:t>
            </a:r>
            <a:r>
              <a:rPr lang="en-US" sz="1800" dirty="0">
                <a:latin typeface="Abadi"/>
                <a:cs typeface="Arial"/>
              </a:rPr>
              <a:t> is false</a:t>
            </a:r>
            <a:r>
              <a:rPr lang="en-US" sz="1800" spc="-3" dirty="0">
                <a:latin typeface="Abadi"/>
                <a:cs typeface="Arial"/>
              </a:rPr>
              <a:t> </a:t>
            </a:r>
            <a:r>
              <a:rPr lang="en-US" sz="1800" spc="30" dirty="0">
                <a:latin typeface="Abadi"/>
                <a:cs typeface="Arial"/>
              </a:rPr>
              <a:t>positives.</a:t>
            </a:r>
            <a:endParaRPr lang="en-US" sz="1800" dirty="0">
              <a:latin typeface="Abadi"/>
              <a:cs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7055" y="1523893"/>
            <a:ext cx="5395114" cy="412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763486" y="1874838"/>
            <a:ext cx="9144000" cy="435133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30653" indent="-222952">
              <a:spcBef>
                <a:spcPts val="67"/>
              </a:spcBef>
              <a:buClr>
                <a:srgbClr val="FFFFFF"/>
              </a:buClr>
              <a:tabLst>
                <a:tab pos="230653" algn="l"/>
              </a:tabLst>
            </a:pPr>
            <a:r>
              <a:rPr lang="en-US" sz="2400" spc="64" dirty="0">
                <a:latin typeface="Abadi"/>
                <a:cs typeface="Arial"/>
              </a:rPr>
              <a:t>Decision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Tree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100" dirty="0">
                <a:latin typeface="Abadi"/>
                <a:cs typeface="Arial"/>
              </a:rPr>
              <a:t>Model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39" dirty="0">
                <a:latin typeface="Abadi"/>
                <a:cs typeface="Arial"/>
              </a:rPr>
              <a:t>is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106" dirty="0">
                <a:latin typeface="Abadi"/>
                <a:cs typeface="Arial"/>
              </a:rPr>
              <a:t>the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-67" dirty="0" smtClean="0">
                <a:latin typeface="Abadi"/>
                <a:cs typeface="Arial"/>
              </a:rPr>
              <a:t>most suitable </a:t>
            </a:r>
            <a:r>
              <a:rPr lang="en-US" sz="2400" spc="112" dirty="0" smtClean="0">
                <a:latin typeface="Abadi"/>
                <a:cs typeface="Arial"/>
              </a:rPr>
              <a:t>algorithm</a:t>
            </a:r>
            <a:r>
              <a:rPr lang="en-US" sz="2400" spc="-67" dirty="0" smtClean="0">
                <a:latin typeface="Abadi"/>
                <a:cs typeface="Arial"/>
              </a:rPr>
              <a:t> </a:t>
            </a:r>
            <a:r>
              <a:rPr lang="en-US" sz="2400" spc="112" dirty="0">
                <a:latin typeface="Abadi"/>
                <a:cs typeface="Arial"/>
              </a:rPr>
              <a:t>for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88" dirty="0">
                <a:latin typeface="Abadi"/>
                <a:cs typeface="Arial"/>
              </a:rPr>
              <a:t>this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61" dirty="0">
                <a:latin typeface="Abadi"/>
                <a:cs typeface="Arial"/>
              </a:rPr>
              <a:t>dataset.</a:t>
            </a:r>
            <a:endParaRPr lang="en-US" sz="2400" dirty="0">
              <a:latin typeface="Abadi"/>
              <a:cs typeface="Arial"/>
            </a:endParaRPr>
          </a:p>
          <a:p>
            <a:pPr marL="230653" marR="398156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tabLst>
                <a:tab pos="230653" algn="l"/>
              </a:tabLst>
            </a:pPr>
            <a:r>
              <a:rPr lang="en-US" sz="2400" spc="55" dirty="0">
                <a:latin typeface="Abadi"/>
                <a:cs typeface="Arial"/>
              </a:rPr>
              <a:t>Launches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133" dirty="0">
                <a:latin typeface="Abadi"/>
                <a:cs typeface="Arial"/>
              </a:rPr>
              <a:t>with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a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112" dirty="0">
                <a:latin typeface="Abadi"/>
                <a:cs typeface="Arial"/>
              </a:rPr>
              <a:t>low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79" dirty="0">
                <a:latin typeface="Abadi"/>
                <a:cs typeface="Arial"/>
              </a:rPr>
              <a:t>payload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33" dirty="0">
                <a:latin typeface="Abadi"/>
                <a:cs typeface="Arial"/>
              </a:rPr>
              <a:t>mass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82" dirty="0">
                <a:latin typeface="Abadi"/>
                <a:cs typeface="Arial"/>
              </a:rPr>
              <a:t>show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112" dirty="0">
                <a:latin typeface="Abadi"/>
                <a:cs typeface="Arial"/>
              </a:rPr>
              <a:t>better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64" dirty="0">
                <a:latin typeface="Abadi"/>
                <a:cs typeface="Arial"/>
              </a:rPr>
              <a:t>results </a:t>
            </a:r>
            <a:r>
              <a:rPr lang="en-US" sz="2400" spc="91" dirty="0">
                <a:latin typeface="Abadi"/>
                <a:cs typeface="Arial"/>
              </a:rPr>
              <a:t>than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67" dirty="0">
                <a:latin typeface="Abadi"/>
                <a:cs typeface="Arial"/>
              </a:rPr>
              <a:t>launches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133" dirty="0">
                <a:latin typeface="Abadi"/>
                <a:cs typeface="Arial"/>
              </a:rPr>
              <a:t>with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a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82" dirty="0">
                <a:latin typeface="Abadi"/>
                <a:cs typeface="Arial"/>
              </a:rPr>
              <a:t>larger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79" dirty="0">
                <a:latin typeface="Abadi"/>
                <a:cs typeface="Arial"/>
              </a:rPr>
              <a:t>payload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24" dirty="0">
                <a:latin typeface="Abadi"/>
                <a:cs typeface="Arial"/>
              </a:rPr>
              <a:t>mass.</a:t>
            </a:r>
            <a:endParaRPr lang="en-US" sz="2400" dirty="0">
              <a:latin typeface="Abadi"/>
              <a:cs typeface="Arial"/>
            </a:endParaRPr>
          </a:p>
          <a:p>
            <a:pPr marL="230653" marR="261844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tabLst>
                <a:tab pos="230653" algn="l"/>
              </a:tabLst>
            </a:pPr>
            <a:r>
              <a:rPr lang="en-US" sz="2400" spc="91" dirty="0">
                <a:latin typeface="Abadi"/>
                <a:cs typeface="Arial"/>
              </a:rPr>
              <a:t>Most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133" dirty="0">
                <a:latin typeface="Abadi"/>
                <a:cs typeface="Arial"/>
              </a:rPr>
              <a:t>of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82" dirty="0">
                <a:latin typeface="Abadi"/>
                <a:cs typeface="Arial"/>
              </a:rPr>
              <a:t>launch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58" dirty="0">
                <a:latin typeface="Abadi"/>
                <a:cs typeface="Arial"/>
              </a:rPr>
              <a:t>sites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45" dirty="0">
                <a:latin typeface="Abadi"/>
                <a:cs typeface="Arial"/>
              </a:rPr>
              <a:t>are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94" dirty="0">
                <a:latin typeface="Abadi"/>
                <a:cs typeface="Arial"/>
              </a:rPr>
              <a:t>in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112" dirty="0">
                <a:latin typeface="Abadi"/>
                <a:cs typeface="Arial"/>
              </a:rPr>
              <a:t>proximity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133" dirty="0">
                <a:latin typeface="Abadi"/>
                <a:cs typeface="Arial"/>
              </a:rPr>
              <a:t>to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106" dirty="0">
                <a:latin typeface="Abadi"/>
                <a:cs typeface="Arial"/>
              </a:rPr>
              <a:t>the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67" dirty="0">
                <a:latin typeface="Abadi"/>
                <a:cs typeface="Arial"/>
              </a:rPr>
              <a:t>Equator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67" dirty="0">
                <a:latin typeface="Abadi"/>
                <a:cs typeface="Arial"/>
              </a:rPr>
              <a:t>line </a:t>
            </a:r>
            <a:r>
              <a:rPr lang="en-US" sz="2400" spc="85" dirty="0">
                <a:latin typeface="Abadi"/>
                <a:cs typeface="Arial"/>
              </a:rPr>
              <a:t>and</a:t>
            </a:r>
            <a:r>
              <a:rPr lang="en-US" sz="2400" spc="-73" dirty="0">
                <a:latin typeface="Abadi"/>
                <a:cs typeface="Arial"/>
              </a:rPr>
              <a:t> </a:t>
            </a:r>
            <a:r>
              <a:rPr lang="en-US" sz="2400" spc="64" dirty="0">
                <a:latin typeface="Abadi"/>
                <a:cs typeface="Arial"/>
              </a:rPr>
              <a:t>all</a:t>
            </a:r>
            <a:r>
              <a:rPr lang="en-US" sz="2400" spc="-73" dirty="0">
                <a:latin typeface="Abadi"/>
                <a:cs typeface="Arial"/>
              </a:rPr>
              <a:t> </a:t>
            </a:r>
            <a:r>
              <a:rPr lang="en-US" sz="2400" spc="106" dirty="0">
                <a:latin typeface="Abadi"/>
                <a:cs typeface="Arial"/>
              </a:rPr>
              <a:t>the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58" dirty="0">
                <a:latin typeface="Abadi"/>
                <a:cs typeface="Arial"/>
              </a:rPr>
              <a:t>sites</a:t>
            </a:r>
            <a:r>
              <a:rPr lang="en-US" sz="2400" spc="-73" dirty="0">
                <a:latin typeface="Abadi"/>
                <a:cs typeface="Arial"/>
              </a:rPr>
              <a:t> </a:t>
            </a:r>
            <a:r>
              <a:rPr lang="en-US" sz="2400" spc="45" dirty="0">
                <a:latin typeface="Abadi"/>
                <a:cs typeface="Arial"/>
              </a:rPr>
              <a:t>are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94" dirty="0">
                <a:latin typeface="Abadi"/>
                <a:cs typeface="Arial"/>
              </a:rPr>
              <a:t>in</a:t>
            </a:r>
            <a:r>
              <a:rPr lang="en-US" sz="2400" spc="-73" dirty="0">
                <a:latin typeface="Abadi"/>
                <a:cs typeface="Arial"/>
              </a:rPr>
              <a:t> </a:t>
            </a:r>
            <a:r>
              <a:rPr lang="en-US" sz="2400" spc="85" dirty="0">
                <a:latin typeface="Abadi"/>
                <a:cs typeface="Arial"/>
              </a:rPr>
              <a:t>very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73" dirty="0">
                <a:latin typeface="Abadi"/>
                <a:cs typeface="Arial"/>
              </a:rPr>
              <a:t>close</a:t>
            </a:r>
            <a:r>
              <a:rPr lang="en-US" sz="2400" spc="-73" dirty="0">
                <a:latin typeface="Abadi"/>
                <a:cs typeface="Arial"/>
              </a:rPr>
              <a:t> </a:t>
            </a:r>
            <a:r>
              <a:rPr lang="en-US" sz="2400" spc="112" dirty="0">
                <a:latin typeface="Abadi"/>
                <a:cs typeface="Arial"/>
              </a:rPr>
              <a:t>proximity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133" dirty="0">
                <a:latin typeface="Abadi"/>
                <a:cs typeface="Arial"/>
              </a:rPr>
              <a:t>to</a:t>
            </a:r>
            <a:r>
              <a:rPr lang="en-US" sz="2400" spc="-73" dirty="0">
                <a:latin typeface="Abadi"/>
                <a:cs typeface="Arial"/>
              </a:rPr>
              <a:t> </a:t>
            </a:r>
            <a:r>
              <a:rPr lang="en-US" sz="2400" spc="106" dirty="0">
                <a:latin typeface="Abadi"/>
                <a:cs typeface="Arial"/>
              </a:rPr>
              <a:t>the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61" dirty="0">
                <a:latin typeface="Abadi"/>
                <a:cs typeface="Arial"/>
              </a:rPr>
              <a:t>coast.</a:t>
            </a:r>
            <a:endParaRPr lang="en-US" sz="2400" dirty="0">
              <a:latin typeface="Abadi"/>
              <a:cs typeface="Arial"/>
            </a:endParaRPr>
          </a:p>
          <a:p>
            <a:pPr marL="230653" indent="-222952">
              <a:spcBef>
                <a:spcPts val="2010"/>
              </a:spcBef>
              <a:buClr>
                <a:srgbClr val="FFFFFF"/>
              </a:buClr>
              <a:tabLst>
                <a:tab pos="230653" algn="l"/>
              </a:tabLst>
            </a:pPr>
            <a:r>
              <a:rPr lang="en-US" sz="2400" spc="30" dirty="0">
                <a:latin typeface="Abadi"/>
                <a:cs typeface="Arial"/>
              </a:rPr>
              <a:t>The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55" dirty="0">
                <a:latin typeface="Abadi"/>
                <a:cs typeface="Arial"/>
              </a:rPr>
              <a:t>success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79" dirty="0">
                <a:latin typeface="Abadi"/>
                <a:cs typeface="Arial"/>
              </a:rPr>
              <a:t>rate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133" dirty="0">
                <a:latin typeface="Abadi"/>
                <a:cs typeface="Arial"/>
              </a:rPr>
              <a:t>of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67" dirty="0">
                <a:latin typeface="Abadi"/>
                <a:cs typeface="Arial"/>
              </a:rPr>
              <a:t>launches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55" dirty="0">
                <a:latin typeface="Abadi"/>
                <a:cs typeface="Arial"/>
              </a:rPr>
              <a:t>increases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73" dirty="0">
                <a:latin typeface="Abadi"/>
                <a:cs typeface="Arial"/>
              </a:rPr>
              <a:t>over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106" dirty="0">
                <a:latin typeface="Abadi"/>
                <a:cs typeface="Arial"/>
              </a:rPr>
              <a:t>the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30" dirty="0">
                <a:latin typeface="Abadi"/>
                <a:cs typeface="Arial"/>
              </a:rPr>
              <a:t>years.</a:t>
            </a:r>
            <a:endParaRPr lang="en-US" sz="2400" dirty="0">
              <a:latin typeface="Abadi"/>
              <a:cs typeface="Arial"/>
            </a:endParaRPr>
          </a:p>
          <a:p>
            <a:pPr marL="230653" marR="68541" indent="-223337">
              <a:lnSpc>
                <a:spcPct val="109100"/>
              </a:lnSpc>
              <a:spcBef>
                <a:spcPts val="1801"/>
              </a:spcBef>
              <a:buClr>
                <a:srgbClr val="FFFFFF"/>
              </a:buClr>
              <a:tabLst>
                <a:tab pos="230653" algn="l"/>
              </a:tabLst>
            </a:pPr>
            <a:r>
              <a:rPr lang="en-US" sz="2400" spc="-27" dirty="0">
                <a:latin typeface="Abadi"/>
                <a:cs typeface="Arial"/>
              </a:rPr>
              <a:t>KSC</a:t>
            </a:r>
            <a:r>
              <a:rPr lang="en-US" sz="2400" spc="-76" dirty="0">
                <a:latin typeface="Abadi"/>
                <a:cs typeface="Arial"/>
              </a:rPr>
              <a:t> </a:t>
            </a:r>
            <a:r>
              <a:rPr lang="en-US" sz="2400" spc="-6" dirty="0">
                <a:latin typeface="Abadi"/>
                <a:cs typeface="Arial"/>
              </a:rPr>
              <a:t>LC-</a:t>
            </a:r>
            <a:r>
              <a:rPr lang="en-US" sz="2400" spc="112" dirty="0">
                <a:latin typeface="Abadi"/>
                <a:cs typeface="Arial"/>
              </a:rPr>
              <a:t>39A</a:t>
            </a:r>
            <a:r>
              <a:rPr lang="en-US" sz="2400" spc="-76" dirty="0">
                <a:latin typeface="Abadi"/>
                <a:cs typeface="Arial"/>
              </a:rPr>
              <a:t> </a:t>
            </a:r>
            <a:r>
              <a:rPr lang="en-US" sz="2400" spc="30" dirty="0">
                <a:latin typeface="Abadi"/>
                <a:cs typeface="Arial"/>
              </a:rPr>
              <a:t>has</a:t>
            </a:r>
            <a:r>
              <a:rPr lang="en-US" sz="2400" spc="-76" dirty="0">
                <a:latin typeface="Abadi"/>
                <a:cs typeface="Arial"/>
              </a:rPr>
              <a:t> </a:t>
            </a:r>
            <a:r>
              <a:rPr lang="en-US" sz="2400" spc="106" dirty="0">
                <a:latin typeface="Abadi"/>
                <a:cs typeface="Arial"/>
              </a:rPr>
              <a:t>the</a:t>
            </a:r>
            <a:r>
              <a:rPr lang="en-US" sz="2400" spc="-76" dirty="0">
                <a:latin typeface="Abadi"/>
                <a:cs typeface="Arial"/>
              </a:rPr>
              <a:t> </a:t>
            </a:r>
            <a:r>
              <a:rPr lang="en-US" sz="2400" spc="91" dirty="0">
                <a:latin typeface="Abadi"/>
                <a:cs typeface="Arial"/>
              </a:rPr>
              <a:t>highest</a:t>
            </a:r>
            <a:r>
              <a:rPr lang="en-US" sz="2400" spc="-76" dirty="0">
                <a:latin typeface="Abadi"/>
                <a:cs typeface="Arial"/>
              </a:rPr>
              <a:t> </a:t>
            </a:r>
            <a:r>
              <a:rPr lang="en-US" sz="2400" spc="55" dirty="0">
                <a:latin typeface="Abadi"/>
                <a:cs typeface="Arial"/>
              </a:rPr>
              <a:t>success</a:t>
            </a:r>
            <a:r>
              <a:rPr lang="en-US" sz="2400" spc="-76" dirty="0">
                <a:latin typeface="Abadi"/>
                <a:cs typeface="Arial"/>
              </a:rPr>
              <a:t> </a:t>
            </a:r>
            <a:r>
              <a:rPr lang="en-US" sz="2400" spc="79" dirty="0">
                <a:latin typeface="Abadi"/>
                <a:cs typeface="Arial"/>
              </a:rPr>
              <a:t>rate</a:t>
            </a:r>
            <a:r>
              <a:rPr lang="en-US" sz="2400" spc="-76" dirty="0">
                <a:latin typeface="Abadi"/>
                <a:cs typeface="Arial"/>
              </a:rPr>
              <a:t> </a:t>
            </a:r>
            <a:r>
              <a:rPr lang="en-US" sz="2400" spc="133" dirty="0">
                <a:latin typeface="Abadi"/>
                <a:cs typeface="Arial"/>
              </a:rPr>
              <a:t>of</a:t>
            </a:r>
            <a:r>
              <a:rPr lang="en-US" sz="2400" spc="-76" dirty="0">
                <a:latin typeface="Abadi"/>
                <a:cs typeface="Arial"/>
              </a:rPr>
              <a:t> </a:t>
            </a:r>
            <a:r>
              <a:rPr lang="en-US" sz="2400" spc="106" dirty="0">
                <a:latin typeface="Abadi"/>
                <a:cs typeface="Arial"/>
              </a:rPr>
              <a:t>the</a:t>
            </a:r>
            <a:r>
              <a:rPr lang="en-US" sz="2400" spc="-76" dirty="0">
                <a:latin typeface="Abadi"/>
                <a:cs typeface="Arial"/>
              </a:rPr>
              <a:t> </a:t>
            </a:r>
            <a:r>
              <a:rPr lang="en-US" sz="2400" spc="61" dirty="0">
                <a:latin typeface="Abadi"/>
                <a:cs typeface="Arial"/>
              </a:rPr>
              <a:t>launches </a:t>
            </a:r>
            <a:r>
              <a:rPr lang="en-US" sz="2400" spc="130" dirty="0">
                <a:latin typeface="Abadi"/>
                <a:cs typeface="Arial"/>
              </a:rPr>
              <a:t>from</a:t>
            </a:r>
            <a:r>
              <a:rPr lang="en-US" sz="2400" spc="-76" dirty="0">
                <a:latin typeface="Abadi"/>
                <a:cs typeface="Arial"/>
              </a:rPr>
              <a:t> </a:t>
            </a:r>
            <a:r>
              <a:rPr lang="en-US" sz="2400" spc="64" dirty="0">
                <a:latin typeface="Abadi"/>
                <a:cs typeface="Arial"/>
              </a:rPr>
              <a:t>all</a:t>
            </a:r>
            <a:r>
              <a:rPr lang="en-US" sz="2400" spc="-76" dirty="0">
                <a:latin typeface="Abadi"/>
                <a:cs typeface="Arial"/>
              </a:rPr>
              <a:t> </a:t>
            </a:r>
            <a:r>
              <a:rPr lang="en-US" sz="2400" spc="106" dirty="0">
                <a:latin typeface="Abadi"/>
                <a:cs typeface="Arial"/>
              </a:rPr>
              <a:t>the</a:t>
            </a:r>
            <a:r>
              <a:rPr lang="en-US" sz="2400" spc="-73" dirty="0">
                <a:latin typeface="Abadi"/>
                <a:cs typeface="Arial"/>
              </a:rPr>
              <a:t> </a:t>
            </a:r>
            <a:r>
              <a:rPr lang="en-US" sz="2400" spc="45" dirty="0">
                <a:latin typeface="Abadi"/>
                <a:cs typeface="Arial"/>
              </a:rPr>
              <a:t>sites.</a:t>
            </a:r>
            <a:endParaRPr lang="en-US" sz="2400" dirty="0">
              <a:latin typeface="Abadi"/>
              <a:cs typeface="Arial"/>
            </a:endParaRPr>
          </a:p>
          <a:p>
            <a:pPr marL="230653" indent="-222952">
              <a:spcBef>
                <a:spcPts val="2007"/>
              </a:spcBef>
              <a:buClr>
                <a:srgbClr val="FFFFFF"/>
              </a:buClr>
              <a:tabLst>
                <a:tab pos="230653" algn="l"/>
              </a:tabLst>
            </a:pPr>
            <a:r>
              <a:rPr lang="en-US" sz="2400" spc="100" dirty="0">
                <a:latin typeface="Abadi"/>
                <a:cs typeface="Arial"/>
              </a:rPr>
              <a:t>Orbits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-103" dirty="0">
                <a:latin typeface="Abadi"/>
                <a:cs typeface="Arial"/>
              </a:rPr>
              <a:t>ES-</a:t>
            </a:r>
            <a:r>
              <a:rPr lang="en-US" sz="2400" spc="-55" dirty="0">
                <a:latin typeface="Abadi"/>
                <a:cs typeface="Arial"/>
              </a:rPr>
              <a:t>L1,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-45" dirty="0">
                <a:latin typeface="Abadi"/>
                <a:cs typeface="Arial"/>
              </a:rPr>
              <a:t>GEO,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HEO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spc="85" dirty="0">
                <a:latin typeface="Abadi"/>
                <a:cs typeface="Arial"/>
              </a:rPr>
              <a:t>and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-18" dirty="0">
                <a:latin typeface="Abadi"/>
                <a:cs typeface="Arial"/>
              </a:rPr>
              <a:t>SSO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39" dirty="0">
                <a:latin typeface="Abadi"/>
                <a:cs typeface="Arial"/>
              </a:rPr>
              <a:t>have</a:t>
            </a:r>
            <a:r>
              <a:rPr lang="en-US" sz="2400" spc="-67" dirty="0">
                <a:latin typeface="Abadi"/>
                <a:cs typeface="Arial"/>
              </a:rPr>
              <a:t> </a:t>
            </a:r>
            <a:r>
              <a:rPr lang="en-US" sz="2400" dirty="0">
                <a:latin typeface="Abadi"/>
                <a:cs typeface="Arial"/>
              </a:rPr>
              <a:t>100%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55" dirty="0">
                <a:latin typeface="Abadi"/>
                <a:cs typeface="Arial"/>
              </a:rPr>
              <a:t>success</a:t>
            </a:r>
            <a:r>
              <a:rPr lang="en-US" sz="2400" spc="-69" dirty="0">
                <a:latin typeface="Abadi"/>
                <a:cs typeface="Arial"/>
              </a:rPr>
              <a:t> </a:t>
            </a:r>
            <a:r>
              <a:rPr lang="en-US" sz="2400" spc="52" dirty="0">
                <a:latin typeface="Abadi"/>
                <a:cs typeface="Arial"/>
              </a:rPr>
              <a:t>rate.</a:t>
            </a:r>
            <a:endParaRPr lang="en-US" sz="2400" dirty="0">
              <a:latin typeface="Abadi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42372" y="17446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7812"/>
            <a:ext cx="10104817" cy="547487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7701">
              <a:spcBef>
                <a:spcPts val="1128"/>
              </a:spcBef>
            </a:pPr>
            <a:r>
              <a:rPr lang="en-US" sz="8000" spc="5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Data</a:t>
            </a:r>
            <a:r>
              <a:rPr lang="en-US" sz="8000" spc="-10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5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collection</a:t>
            </a:r>
            <a:r>
              <a:rPr lang="en-US" sz="8000" spc="-10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61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methodology:</a:t>
            </a:r>
            <a:endParaRPr lang="en-US" sz="8000" dirty="0">
              <a:solidFill>
                <a:schemeClr val="tx1"/>
              </a:solidFill>
              <a:latin typeface="Abadi" panose="020B0604020104020204"/>
              <a:cs typeface="Trebuchet MS"/>
            </a:endParaRPr>
          </a:p>
          <a:p>
            <a:pPr marL="579521" indent="-114749">
              <a:spcBef>
                <a:spcPts val="943"/>
              </a:spcBef>
              <a:buChar char="-"/>
              <a:tabLst>
                <a:tab pos="579521" algn="l"/>
              </a:tabLst>
            </a:pPr>
            <a:r>
              <a:rPr lang="en-US" sz="7200" spc="7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Using</a:t>
            </a:r>
            <a:r>
              <a:rPr lang="en-US" sz="7200" spc="-18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10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SpaceX</a:t>
            </a:r>
            <a:r>
              <a:rPr lang="en-US" sz="7200" spc="-18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Rest</a:t>
            </a:r>
            <a:r>
              <a:rPr lang="en-US" sz="7200" spc="-15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3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API</a:t>
            </a:r>
            <a:endParaRPr lang="en-US" sz="7200" dirty="0">
              <a:solidFill>
                <a:schemeClr val="tx1"/>
              </a:solidFill>
              <a:latin typeface="Abadi" panose="020B0604020104020204"/>
              <a:cs typeface="Trebuchet MS"/>
            </a:endParaRPr>
          </a:p>
          <a:p>
            <a:pPr marL="579521" indent="-114749">
              <a:spcBef>
                <a:spcPts val="937"/>
              </a:spcBef>
              <a:buChar char="-"/>
              <a:tabLst>
                <a:tab pos="579521" algn="l"/>
              </a:tabLst>
            </a:pPr>
            <a:r>
              <a:rPr lang="en-US" sz="7200" spc="7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Using</a:t>
            </a:r>
            <a:r>
              <a:rPr lang="en-US" sz="7200" spc="-2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58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Web</a:t>
            </a:r>
            <a:r>
              <a:rPr lang="en-US" sz="7200" spc="-2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7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Scrapping</a:t>
            </a:r>
            <a:r>
              <a:rPr lang="en-US" sz="7200" spc="-2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from</a:t>
            </a:r>
            <a:r>
              <a:rPr lang="en-US" sz="7200" spc="-2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Wikipedia</a:t>
            </a:r>
            <a:endParaRPr lang="en-US" sz="7200" dirty="0">
              <a:solidFill>
                <a:schemeClr val="tx1"/>
              </a:solidFill>
              <a:latin typeface="Abadi" panose="020B0604020104020204"/>
              <a:cs typeface="Trebuchet MS"/>
            </a:endParaRPr>
          </a:p>
          <a:p>
            <a:pPr marL="7701">
              <a:spcBef>
                <a:spcPts val="1762"/>
              </a:spcBef>
            </a:pPr>
            <a:r>
              <a:rPr lang="en-US" sz="8000" spc="61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Performed</a:t>
            </a:r>
            <a:r>
              <a:rPr lang="en-US" sz="8000" spc="-9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3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data</a:t>
            </a:r>
            <a:r>
              <a:rPr lang="en-US" sz="8000" spc="-9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7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wrangling</a:t>
            </a:r>
            <a:endParaRPr lang="en-US" sz="8000" dirty="0">
              <a:solidFill>
                <a:schemeClr val="tx1"/>
              </a:solidFill>
              <a:latin typeface="Abadi" panose="020B0604020104020204"/>
              <a:cs typeface="Trebuchet MS"/>
            </a:endParaRPr>
          </a:p>
          <a:p>
            <a:pPr marL="579521" indent="-114749">
              <a:spcBef>
                <a:spcPts val="943"/>
              </a:spcBef>
              <a:buChar char="-"/>
              <a:tabLst>
                <a:tab pos="579521" algn="l"/>
              </a:tabLst>
            </a:pP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Filtering</a:t>
            </a:r>
            <a:r>
              <a:rPr lang="en-US" sz="7200" spc="-18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the</a:t>
            </a:r>
            <a:r>
              <a:rPr lang="en-US" sz="7200" spc="-18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-1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data</a:t>
            </a:r>
            <a:endParaRPr lang="en-US" sz="7200" dirty="0">
              <a:solidFill>
                <a:schemeClr val="tx1"/>
              </a:solidFill>
              <a:latin typeface="Abadi" panose="020B0604020104020204"/>
              <a:cs typeface="Trebuchet MS"/>
            </a:endParaRPr>
          </a:p>
          <a:p>
            <a:pPr marL="579521" indent="-114749">
              <a:spcBef>
                <a:spcPts val="937"/>
              </a:spcBef>
              <a:buChar char="-"/>
              <a:tabLst>
                <a:tab pos="579521" algn="l"/>
              </a:tabLst>
            </a:pPr>
            <a:r>
              <a:rPr lang="en-US" sz="7200" spc="4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Dealing</a:t>
            </a:r>
            <a:r>
              <a:rPr lang="en-US" sz="7200" spc="-4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with</a:t>
            </a:r>
            <a:r>
              <a:rPr lang="en-US" sz="7200" spc="-4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6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missing</a:t>
            </a:r>
            <a:r>
              <a:rPr lang="en-US" sz="7200" spc="-4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3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values</a:t>
            </a:r>
            <a:endParaRPr lang="en-US" sz="7200" dirty="0">
              <a:solidFill>
                <a:schemeClr val="tx1"/>
              </a:solidFill>
              <a:latin typeface="Abadi" panose="020B0604020104020204"/>
              <a:cs typeface="Trebuchet MS"/>
            </a:endParaRPr>
          </a:p>
          <a:p>
            <a:pPr marL="579521" indent="-114749">
              <a:spcBef>
                <a:spcPts val="937"/>
              </a:spcBef>
              <a:buChar char="-"/>
              <a:tabLst>
                <a:tab pos="579521" algn="l"/>
              </a:tabLst>
            </a:pPr>
            <a:r>
              <a:rPr lang="en-US" sz="7200" spc="7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Using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9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One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45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Hot</a:t>
            </a:r>
            <a:r>
              <a:rPr lang="en-US" sz="7200" spc="-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7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Encoding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to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prepare</a:t>
            </a:r>
            <a:r>
              <a:rPr lang="en-US" sz="7200" spc="-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the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data</a:t>
            </a:r>
            <a:r>
              <a:rPr lang="en-US" sz="7200" spc="-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to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a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binary</a:t>
            </a:r>
            <a:r>
              <a:rPr lang="en-US" sz="7200" spc="-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classi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Palatino Linotype"/>
              </a:rPr>
              <a:t>f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ication</a:t>
            </a:r>
            <a:endParaRPr lang="en-US" sz="7200" dirty="0">
              <a:solidFill>
                <a:schemeClr val="tx1"/>
              </a:solidFill>
              <a:latin typeface="Abadi" panose="020B0604020104020204"/>
              <a:cs typeface="Trebuchet MS"/>
            </a:endParaRPr>
          </a:p>
          <a:p>
            <a:pPr marL="7701" marR="5391">
              <a:lnSpc>
                <a:spcPts val="3808"/>
              </a:lnSpc>
              <a:spcBef>
                <a:spcPts val="412"/>
              </a:spcBef>
            </a:pPr>
            <a:r>
              <a:rPr lang="en-US" sz="8000" spc="61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Performed</a:t>
            </a:r>
            <a:r>
              <a:rPr lang="en-US" sz="8000" spc="-9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4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exploratory</a:t>
            </a:r>
            <a:r>
              <a:rPr lang="en-US" sz="8000" spc="-9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3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data</a:t>
            </a:r>
            <a:r>
              <a:rPr lang="en-US" sz="8000" spc="-9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6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analysis</a:t>
            </a:r>
            <a:r>
              <a:rPr lang="en-US" sz="8000" spc="-9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4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(EDA)</a:t>
            </a:r>
            <a:r>
              <a:rPr lang="en-US" sz="8000" spc="-9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10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using</a:t>
            </a:r>
            <a:r>
              <a:rPr lang="en-US" sz="8000" spc="-9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3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visualization</a:t>
            </a:r>
            <a:r>
              <a:rPr lang="en-US" sz="8000" spc="-9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91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and</a:t>
            </a:r>
            <a:r>
              <a:rPr lang="en-US" sz="8000" spc="-9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16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SQL </a:t>
            </a:r>
            <a:r>
              <a:rPr lang="en-US" sz="8000" spc="61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Performed</a:t>
            </a:r>
            <a:r>
              <a:rPr lang="en-US" sz="8000" spc="-8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3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interactive</a:t>
            </a:r>
            <a:r>
              <a:rPr lang="en-US" sz="8000" spc="-7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58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visual</a:t>
            </a:r>
            <a:r>
              <a:rPr lang="en-US" sz="8000" spc="-7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5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analytics</a:t>
            </a:r>
            <a:r>
              <a:rPr lang="en-US" sz="8000" spc="-7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10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using</a:t>
            </a:r>
            <a:r>
              <a:rPr lang="en-US" sz="8000" spc="-7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4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Folium</a:t>
            </a:r>
            <a:r>
              <a:rPr lang="en-US" sz="8000" spc="-8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91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and</a:t>
            </a:r>
            <a:r>
              <a:rPr lang="en-US" sz="8000" spc="-7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dirty="0" err="1">
                <a:solidFill>
                  <a:schemeClr val="tx1"/>
                </a:solidFill>
                <a:latin typeface="Abadi" panose="020B0604020104020204"/>
                <a:cs typeface="Trebuchet MS"/>
              </a:rPr>
              <a:t>Plotly</a:t>
            </a:r>
            <a:r>
              <a:rPr lang="en-US" sz="8000" spc="-7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103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Dash </a:t>
            </a:r>
            <a:r>
              <a:rPr lang="en-US" sz="8000" spc="61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Performed</a:t>
            </a:r>
            <a:r>
              <a:rPr lang="en-US" sz="8000" spc="-88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4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predictive</a:t>
            </a:r>
            <a:r>
              <a:rPr lang="en-US" sz="8000" spc="-88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6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analysis</a:t>
            </a:r>
            <a:r>
              <a:rPr lang="en-US" sz="8000" spc="-88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10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using</a:t>
            </a:r>
            <a:r>
              <a:rPr lang="en-US" sz="8000" spc="-88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4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classi</a:t>
            </a:r>
            <a:r>
              <a:rPr lang="en-US" sz="8000" spc="49" dirty="0">
                <a:solidFill>
                  <a:schemeClr val="tx1"/>
                </a:solidFill>
                <a:latin typeface="Abadi" panose="020B0604020104020204"/>
                <a:cs typeface="Verdana"/>
              </a:rPr>
              <a:t>f</a:t>
            </a:r>
            <a:r>
              <a:rPr lang="en-US" sz="8000" spc="49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ication</a:t>
            </a:r>
            <a:r>
              <a:rPr lang="en-US" sz="8000" spc="-88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8000" spc="8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models</a:t>
            </a:r>
            <a:endParaRPr lang="en-US" sz="8000" dirty="0">
              <a:solidFill>
                <a:schemeClr val="tx1"/>
              </a:solidFill>
              <a:latin typeface="Abadi" panose="020B0604020104020204"/>
              <a:cs typeface="Trebuchet MS"/>
            </a:endParaRPr>
          </a:p>
          <a:p>
            <a:pPr marL="464772" marR="3081" indent="114749">
              <a:lnSpc>
                <a:spcPct val="109900"/>
              </a:lnSpc>
              <a:spcBef>
                <a:spcPts val="337"/>
              </a:spcBef>
              <a:buChar char="-"/>
              <a:tabLst>
                <a:tab pos="579521" algn="l"/>
              </a:tabLst>
            </a:pP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Building,</a:t>
            </a:r>
            <a:r>
              <a:rPr lang="en-US" sz="7200" spc="2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4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tuning</a:t>
            </a:r>
            <a:r>
              <a:rPr lang="en-US" sz="7200" spc="2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6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and</a:t>
            </a:r>
            <a:r>
              <a:rPr lang="en-US" sz="7200" spc="2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evaluation</a:t>
            </a:r>
            <a:r>
              <a:rPr lang="en-US" sz="7200" spc="2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of</a:t>
            </a:r>
            <a:r>
              <a:rPr lang="en-US" sz="7200" spc="2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classi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Palatino Linotype"/>
              </a:rPr>
              <a:t>f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ication</a:t>
            </a:r>
            <a:r>
              <a:rPr lang="en-US" sz="7200" spc="2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6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models</a:t>
            </a:r>
            <a:r>
              <a:rPr lang="en-US" sz="7200" spc="2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to</a:t>
            </a:r>
            <a:r>
              <a:rPr lang="en-US" sz="7200" spc="2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42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ensure</a:t>
            </a:r>
            <a:r>
              <a:rPr lang="en-US" sz="7200" spc="24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the</a:t>
            </a:r>
            <a:r>
              <a:rPr lang="en-US" sz="7200" spc="27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 </a:t>
            </a:r>
            <a:r>
              <a:rPr lang="en-US" sz="7200" spc="30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best </a:t>
            </a:r>
            <a:r>
              <a:rPr lang="en-US" sz="7200" spc="-6" dirty="0">
                <a:solidFill>
                  <a:schemeClr val="tx1"/>
                </a:solidFill>
                <a:latin typeface="Abadi" panose="020B0604020104020204"/>
                <a:cs typeface="Trebuchet MS"/>
              </a:rPr>
              <a:t>results</a:t>
            </a:r>
            <a:endParaRPr lang="en-US" sz="7200" dirty="0">
              <a:solidFill>
                <a:schemeClr val="tx1"/>
              </a:solidFill>
              <a:latin typeface="Abadi" panose="020B0604020104020204"/>
              <a:cs typeface="Trebuchet MS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7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372" y="1371600"/>
            <a:ext cx="10515600" cy="48053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badi" panose="020B0604020104020204"/>
                <a:cs typeface="Arial"/>
              </a:rPr>
              <a:t>Data collection process involved a combination of API requests from SpaceX REST API and Web Scraping data from a table in SpaceX’s Wikipedia entry</a:t>
            </a:r>
            <a:r>
              <a:rPr lang="en-US" sz="1800" dirty="0">
                <a:latin typeface="Abadi" panose="020B0604020104020204"/>
                <a:cs typeface="Arial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Abadi" panose="020B0604020104020204"/>
                <a:cs typeface="Arial"/>
              </a:rPr>
              <a:t>We had to use both of these data collection methods in order to get complete information about the launches for a more detailed analysis</a:t>
            </a:r>
            <a:r>
              <a:rPr lang="en-US" sz="1800" dirty="0" smtClean="0">
                <a:latin typeface="Abadi" panose="020B0604020104020204"/>
                <a:cs typeface="Arial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Abadi" panose="020B0604020104020204"/>
              <a:cs typeface="Arial"/>
            </a:endParaRPr>
          </a:p>
          <a:p>
            <a:pPr marL="0" indent="0">
              <a:buNone/>
            </a:pPr>
            <a:r>
              <a:rPr lang="en-US" sz="1800" dirty="0">
                <a:latin typeface="Abadi" panose="020B0604020104020204"/>
                <a:cs typeface="Arial"/>
              </a:rPr>
              <a:t>Data Columns are obtained by using SpaceX REST API</a:t>
            </a:r>
            <a:r>
              <a:rPr lang="en-US" sz="1800" dirty="0" smtClean="0">
                <a:latin typeface="Abadi" panose="020B0604020104020204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1700" dirty="0" smtClean="0">
                <a:latin typeface="Abadi" panose="020B0604020104020204"/>
                <a:cs typeface="Arial"/>
              </a:rPr>
              <a:t>FlightNumber</a:t>
            </a:r>
            <a:r>
              <a:rPr lang="en-US" sz="1700" dirty="0">
                <a:latin typeface="Abadi" panose="020B0604020104020204"/>
                <a:cs typeface="Arial"/>
              </a:rPr>
              <a:t>, Date, BoosterVersion, PayloadMass, Orbit, LaunchSite, Outcome, Flights, GridFins, Reused, Legs, LandingPad, Block</a:t>
            </a:r>
            <a:r>
              <a:rPr lang="en-US" sz="1700" dirty="0" smtClean="0">
                <a:latin typeface="Abadi" panose="020B0604020104020204"/>
                <a:cs typeface="Arial"/>
              </a:rPr>
              <a:t>, ReusedCount, </a:t>
            </a:r>
            <a:r>
              <a:rPr lang="en-US" sz="1700" dirty="0">
                <a:latin typeface="Abadi" panose="020B0604020104020204"/>
                <a:cs typeface="Arial"/>
              </a:rPr>
              <a:t>Serial, Longitude, Latitude</a:t>
            </a:r>
          </a:p>
          <a:p>
            <a:pPr marL="0" indent="0">
              <a:buNone/>
            </a:pPr>
            <a:endParaRPr lang="en-US" sz="1700" dirty="0" smtClean="0">
              <a:latin typeface="Abadi" panose="020B0604020104020204"/>
              <a:cs typeface="Arial"/>
            </a:endParaRPr>
          </a:p>
          <a:p>
            <a:pPr marL="0" indent="0">
              <a:buNone/>
            </a:pPr>
            <a:r>
              <a:rPr lang="en-US" sz="1800" dirty="0" smtClean="0">
                <a:latin typeface="Abadi" panose="020B0604020104020204"/>
                <a:cs typeface="Arial"/>
              </a:rPr>
              <a:t>Data </a:t>
            </a:r>
            <a:r>
              <a:rPr lang="en-US" sz="1800" dirty="0">
                <a:latin typeface="Abadi" panose="020B0604020104020204"/>
                <a:cs typeface="Arial"/>
              </a:rPr>
              <a:t>Columns are obtained by using Wikipedia Web Scraping</a:t>
            </a:r>
            <a:r>
              <a:rPr lang="en-US" sz="1800" dirty="0" smtClean="0">
                <a:latin typeface="Abadi" panose="020B0604020104020204"/>
                <a:cs typeface="Arial"/>
              </a:rPr>
              <a:t>:</a:t>
            </a:r>
          </a:p>
          <a:p>
            <a:pPr marL="457200" lvl="1" indent="0">
              <a:buNone/>
            </a:pPr>
            <a:r>
              <a:rPr lang="en-US" sz="1700" dirty="0" smtClean="0">
                <a:latin typeface="Abadi" panose="020B0604020104020204"/>
                <a:cs typeface="Arial"/>
              </a:rPr>
              <a:t>Flight </a:t>
            </a:r>
            <a:r>
              <a:rPr lang="en-US" sz="1700" dirty="0">
                <a:latin typeface="Abadi" panose="020B0604020104020204"/>
                <a:cs typeface="Arial"/>
              </a:rPr>
              <a:t>No., Launch site, Payload, PayloadMass, Orbit, Customer, Launch outcome, Version Booster, Booster landing, Date, Time</a:t>
            </a:r>
          </a:p>
          <a:p>
            <a:pPr marL="0" indent="0">
              <a:buNone/>
            </a:pPr>
            <a:endParaRPr lang="en-US" spc="33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4543" y="1285872"/>
            <a:ext cx="11234058" cy="4862656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61" name="object 3"/>
          <p:cNvSpPr/>
          <p:nvPr/>
        </p:nvSpPr>
        <p:spPr>
          <a:xfrm>
            <a:off x="652716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344" y="0"/>
                </a:moveTo>
                <a:lnTo>
                  <a:pt x="544580" y="0"/>
                </a:lnTo>
                <a:lnTo>
                  <a:pt x="469856" y="123"/>
                </a:lnTo>
                <a:lnTo>
                  <a:pt x="404897" y="988"/>
                </a:lnTo>
                <a:lnTo>
                  <a:pt x="348817" y="3336"/>
                </a:lnTo>
                <a:lnTo>
                  <a:pt x="300728" y="7908"/>
                </a:lnTo>
                <a:lnTo>
                  <a:pt x="259740" y="15445"/>
                </a:lnTo>
                <a:lnTo>
                  <a:pt x="180610" y="46623"/>
                </a:lnTo>
                <a:lnTo>
                  <a:pt x="140057" y="72524"/>
                </a:lnTo>
                <a:lnTo>
                  <a:pt x="103846" y="103851"/>
                </a:lnTo>
                <a:lnTo>
                  <a:pt x="72519" y="140062"/>
                </a:lnTo>
                <a:lnTo>
                  <a:pt x="46617" y="180614"/>
                </a:lnTo>
                <a:lnTo>
                  <a:pt x="26679" y="224966"/>
                </a:lnTo>
                <a:lnTo>
                  <a:pt x="7905" y="300728"/>
                </a:lnTo>
                <a:lnTo>
                  <a:pt x="3334" y="348817"/>
                </a:lnTo>
                <a:lnTo>
                  <a:pt x="988" y="404897"/>
                </a:lnTo>
                <a:lnTo>
                  <a:pt x="123" y="469856"/>
                </a:lnTo>
                <a:lnTo>
                  <a:pt x="0" y="544580"/>
                </a:lnTo>
                <a:lnTo>
                  <a:pt x="0" y="2696965"/>
                </a:lnTo>
                <a:lnTo>
                  <a:pt x="123" y="2771689"/>
                </a:lnTo>
                <a:lnTo>
                  <a:pt x="988" y="2836647"/>
                </a:lnTo>
                <a:lnTo>
                  <a:pt x="3334" y="2892727"/>
                </a:lnTo>
                <a:lnTo>
                  <a:pt x="7905" y="2940817"/>
                </a:lnTo>
                <a:lnTo>
                  <a:pt x="15439" y="2981804"/>
                </a:lnTo>
                <a:lnTo>
                  <a:pt x="46617" y="3060934"/>
                </a:lnTo>
                <a:lnTo>
                  <a:pt x="72519" y="3101488"/>
                </a:lnTo>
                <a:lnTo>
                  <a:pt x="103846" y="3137698"/>
                </a:lnTo>
                <a:lnTo>
                  <a:pt x="140057" y="3169025"/>
                </a:lnTo>
                <a:lnTo>
                  <a:pt x="180610" y="3194928"/>
                </a:lnTo>
                <a:lnTo>
                  <a:pt x="224966" y="3214865"/>
                </a:lnTo>
                <a:lnTo>
                  <a:pt x="300728" y="3233640"/>
                </a:lnTo>
                <a:lnTo>
                  <a:pt x="348817" y="3238210"/>
                </a:lnTo>
                <a:lnTo>
                  <a:pt x="404897" y="3240557"/>
                </a:lnTo>
                <a:lnTo>
                  <a:pt x="469856" y="3241421"/>
                </a:lnTo>
                <a:lnTo>
                  <a:pt x="544580" y="3241545"/>
                </a:lnTo>
                <a:lnTo>
                  <a:pt x="3124344" y="3241545"/>
                </a:lnTo>
                <a:lnTo>
                  <a:pt x="3199068" y="3241421"/>
                </a:lnTo>
                <a:lnTo>
                  <a:pt x="3264027" y="3240557"/>
                </a:lnTo>
                <a:lnTo>
                  <a:pt x="3320107" y="3238210"/>
                </a:lnTo>
                <a:lnTo>
                  <a:pt x="3368196" y="3233640"/>
                </a:lnTo>
                <a:lnTo>
                  <a:pt x="3409184" y="3226105"/>
                </a:lnTo>
                <a:lnTo>
                  <a:pt x="3488314" y="3194928"/>
                </a:lnTo>
                <a:lnTo>
                  <a:pt x="3528870" y="3169025"/>
                </a:lnTo>
                <a:lnTo>
                  <a:pt x="3565082" y="3137698"/>
                </a:lnTo>
                <a:lnTo>
                  <a:pt x="3596410" y="3101488"/>
                </a:lnTo>
                <a:lnTo>
                  <a:pt x="3622311" y="3060934"/>
                </a:lnTo>
                <a:lnTo>
                  <a:pt x="3642245" y="3016578"/>
                </a:lnTo>
                <a:lnTo>
                  <a:pt x="3661019" y="2940817"/>
                </a:lnTo>
                <a:lnTo>
                  <a:pt x="3665589" y="2892727"/>
                </a:lnTo>
                <a:lnTo>
                  <a:pt x="3667936" y="2836647"/>
                </a:lnTo>
                <a:lnTo>
                  <a:pt x="3668801" y="2771689"/>
                </a:lnTo>
                <a:lnTo>
                  <a:pt x="3668924" y="2696965"/>
                </a:lnTo>
                <a:lnTo>
                  <a:pt x="3668924" y="544580"/>
                </a:lnTo>
                <a:lnTo>
                  <a:pt x="3668801" y="469856"/>
                </a:lnTo>
                <a:lnTo>
                  <a:pt x="3667936" y="404897"/>
                </a:lnTo>
                <a:lnTo>
                  <a:pt x="3665589" y="348817"/>
                </a:lnTo>
                <a:lnTo>
                  <a:pt x="3661019" y="300728"/>
                </a:lnTo>
                <a:lnTo>
                  <a:pt x="3653485" y="259740"/>
                </a:lnTo>
                <a:lnTo>
                  <a:pt x="3622311" y="180614"/>
                </a:lnTo>
                <a:lnTo>
                  <a:pt x="3596410" y="140062"/>
                </a:lnTo>
                <a:lnTo>
                  <a:pt x="3565082" y="103851"/>
                </a:lnTo>
                <a:lnTo>
                  <a:pt x="3528870" y="72524"/>
                </a:lnTo>
                <a:lnTo>
                  <a:pt x="3488314" y="46623"/>
                </a:lnTo>
                <a:lnTo>
                  <a:pt x="3443957" y="26690"/>
                </a:lnTo>
                <a:lnTo>
                  <a:pt x="3368196" y="7908"/>
                </a:lnTo>
                <a:lnTo>
                  <a:pt x="3320107" y="3336"/>
                </a:lnTo>
                <a:lnTo>
                  <a:pt x="3264027" y="988"/>
                </a:lnTo>
                <a:lnTo>
                  <a:pt x="3199068" y="123"/>
                </a:lnTo>
                <a:lnTo>
                  <a:pt x="31243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2" name="object 4"/>
          <p:cNvSpPr txBox="1"/>
          <p:nvPr/>
        </p:nvSpPr>
        <p:spPr>
          <a:xfrm>
            <a:off x="1097285" y="1807088"/>
            <a:ext cx="1335789" cy="108447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58" dirty="0">
                <a:latin typeface="Abadi"/>
                <a:cs typeface="Arial"/>
              </a:rPr>
              <a:t>Requesting </a:t>
            </a:r>
            <a:r>
              <a:rPr sz="1577" spc="88" dirty="0">
                <a:latin typeface="Abadi"/>
                <a:cs typeface="Arial"/>
              </a:rPr>
              <a:t>rocket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69" dirty="0">
                <a:latin typeface="Abadi"/>
                <a:cs typeface="Arial"/>
              </a:rPr>
              <a:t>launch </a:t>
            </a:r>
            <a:r>
              <a:rPr sz="1577" spc="73" dirty="0">
                <a:latin typeface="Abadi"/>
                <a:cs typeface="Arial"/>
              </a:rPr>
              <a:t>data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106" dirty="0">
                <a:latin typeface="Abadi"/>
                <a:cs typeface="Arial"/>
              </a:rPr>
              <a:t>from </a:t>
            </a:r>
            <a:r>
              <a:rPr sz="1577" spc="55" dirty="0">
                <a:latin typeface="Abadi"/>
                <a:cs typeface="Arial"/>
              </a:rPr>
              <a:t>SpaceX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-15" dirty="0">
                <a:latin typeface="Abadi"/>
                <a:cs typeface="Arial"/>
              </a:rPr>
              <a:t>API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63" name="object 5"/>
          <p:cNvSpPr/>
          <p:nvPr/>
        </p:nvSpPr>
        <p:spPr>
          <a:xfrm>
            <a:off x="3536903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908" y="0"/>
                </a:moveTo>
                <a:lnTo>
                  <a:pt x="502016" y="0"/>
                </a:lnTo>
                <a:lnTo>
                  <a:pt x="433132" y="113"/>
                </a:lnTo>
                <a:lnTo>
                  <a:pt x="373250" y="910"/>
                </a:lnTo>
                <a:lnTo>
                  <a:pt x="321553" y="3074"/>
                </a:lnTo>
                <a:lnTo>
                  <a:pt x="277221" y="7287"/>
                </a:lnTo>
                <a:lnTo>
                  <a:pt x="239438" y="14233"/>
                </a:lnTo>
                <a:lnTo>
                  <a:pt x="158723" y="47324"/>
                </a:lnTo>
                <a:lnTo>
                  <a:pt x="115250" y="77830"/>
                </a:lnTo>
                <a:lnTo>
                  <a:pt x="77830" y="115250"/>
                </a:lnTo>
                <a:lnTo>
                  <a:pt x="47324" y="158723"/>
                </a:lnTo>
                <a:lnTo>
                  <a:pt x="24596" y="207386"/>
                </a:lnTo>
                <a:lnTo>
                  <a:pt x="7287" y="277221"/>
                </a:lnTo>
                <a:lnTo>
                  <a:pt x="3074" y="321553"/>
                </a:lnTo>
                <a:lnTo>
                  <a:pt x="910" y="373250"/>
                </a:lnTo>
                <a:lnTo>
                  <a:pt x="113" y="433132"/>
                </a:lnTo>
                <a:lnTo>
                  <a:pt x="0" y="502016"/>
                </a:lnTo>
                <a:lnTo>
                  <a:pt x="0" y="2739529"/>
                </a:lnTo>
                <a:lnTo>
                  <a:pt x="113" y="2808412"/>
                </a:lnTo>
                <a:lnTo>
                  <a:pt x="910" y="2868294"/>
                </a:lnTo>
                <a:lnTo>
                  <a:pt x="3074" y="2919992"/>
                </a:lnTo>
                <a:lnTo>
                  <a:pt x="7287" y="2964323"/>
                </a:lnTo>
                <a:lnTo>
                  <a:pt x="14233" y="3002106"/>
                </a:lnTo>
                <a:lnTo>
                  <a:pt x="47324" y="3082821"/>
                </a:lnTo>
                <a:lnTo>
                  <a:pt x="77830" y="3126294"/>
                </a:lnTo>
                <a:lnTo>
                  <a:pt x="115250" y="3163715"/>
                </a:lnTo>
                <a:lnTo>
                  <a:pt x="158723" y="3194220"/>
                </a:lnTo>
                <a:lnTo>
                  <a:pt x="207386" y="3216949"/>
                </a:lnTo>
                <a:lnTo>
                  <a:pt x="277221" y="3234257"/>
                </a:lnTo>
                <a:lnTo>
                  <a:pt x="321553" y="3238470"/>
                </a:lnTo>
                <a:lnTo>
                  <a:pt x="373250" y="3240634"/>
                </a:lnTo>
                <a:lnTo>
                  <a:pt x="433132" y="3241431"/>
                </a:lnTo>
                <a:lnTo>
                  <a:pt x="502016" y="3241545"/>
                </a:lnTo>
                <a:lnTo>
                  <a:pt x="3166908" y="3241545"/>
                </a:lnTo>
                <a:lnTo>
                  <a:pt x="3235796" y="3241431"/>
                </a:lnTo>
                <a:lnTo>
                  <a:pt x="3295679" y="3240634"/>
                </a:lnTo>
                <a:lnTo>
                  <a:pt x="3347377" y="3238470"/>
                </a:lnTo>
                <a:lnTo>
                  <a:pt x="3391708" y="3234257"/>
                </a:lnTo>
                <a:lnTo>
                  <a:pt x="3429492" y="3227311"/>
                </a:lnTo>
                <a:lnTo>
                  <a:pt x="3510210" y="3194220"/>
                </a:lnTo>
                <a:lnTo>
                  <a:pt x="3553680" y="3163715"/>
                </a:lnTo>
                <a:lnTo>
                  <a:pt x="3591098" y="3126294"/>
                </a:lnTo>
                <a:lnTo>
                  <a:pt x="3621601" y="3082821"/>
                </a:lnTo>
                <a:lnTo>
                  <a:pt x="3644328" y="3034158"/>
                </a:lnTo>
                <a:lnTo>
                  <a:pt x="3661644" y="2964323"/>
                </a:lnTo>
                <a:lnTo>
                  <a:pt x="3665859" y="2919992"/>
                </a:lnTo>
                <a:lnTo>
                  <a:pt x="3668024" y="2868294"/>
                </a:lnTo>
                <a:lnTo>
                  <a:pt x="3668821" y="2808412"/>
                </a:lnTo>
                <a:lnTo>
                  <a:pt x="3668935" y="2739529"/>
                </a:lnTo>
                <a:lnTo>
                  <a:pt x="3668935" y="502016"/>
                </a:lnTo>
                <a:lnTo>
                  <a:pt x="3668821" y="433132"/>
                </a:lnTo>
                <a:lnTo>
                  <a:pt x="3668024" y="373250"/>
                </a:lnTo>
                <a:lnTo>
                  <a:pt x="3665859" y="321553"/>
                </a:lnTo>
                <a:lnTo>
                  <a:pt x="3661644" y="277221"/>
                </a:lnTo>
                <a:lnTo>
                  <a:pt x="3654695" y="239438"/>
                </a:lnTo>
                <a:lnTo>
                  <a:pt x="3621601" y="158723"/>
                </a:lnTo>
                <a:lnTo>
                  <a:pt x="3591098" y="115250"/>
                </a:lnTo>
                <a:lnTo>
                  <a:pt x="3553680" y="77830"/>
                </a:lnTo>
                <a:lnTo>
                  <a:pt x="3510210" y="47324"/>
                </a:lnTo>
                <a:lnTo>
                  <a:pt x="3461549" y="24596"/>
                </a:lnTo>
                <a:lnTo>
                  <a:pt x="3391708" y="7287"/>
                </a:lnTo>
                <a:lnTo>
                  <a:pt x="3347377" y="3074"/>
                </a:lnTo>
                <a:lnTo>
                  <a:pt x="3295679" y="910"/>
                </a:lnTo>
                <a:lnTo>
                  <a:pt x="3235796" y="113"/>
                </a:lnTo>
                <a:lnTo>
                  <a:pt x="316690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4" name="object 6"/>
          <p:cNvSpPr txBox="1"/>
          <p:nvPr/>
        </p:nvSpPr>
        <p:spPr>
          <a:xfrm>
            <a:off x="3605148" y="1548768"/>
            <a:ext cx="2088590" cy="1608515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20910" marR="116674" algn="ctr">
              <a:lnSpc>
                <a:spcPct val="111500"/>
              </a:lnSpc>
              <a:spcBef>
                <a:spcPts val="45"/>
              </a:spcBef>
            </a:pPr>
            <a:r>
              <a:rPr sz="1577" spc="91" dirty="0">
                <a:latin typeface="Abadi"/>
                <a:cs typeface="Arial"/>
              </a:rPr>
              <a:t>Decoding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79" dirty="0">
                <a:latin typeface="Abadi"/>
                <a:cs typeface="Arial"/>
              </a:rPr>
              <a:t>the </a:t>
            </a:r>
            <a:r>
              <a:rPr sz="1577" spc="58" dirty="0">
                <a:latin typeface="Abadi"/>
                <a:cs typeface="Arial"/>
              </a:rPr>
              <a:t>response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103" dirty="0">
                <a:latin typeface="Abadi"/>
                <a:cs typeface="Arial"/>
              </a:rPr>
              <a:t>content </a:t>
            </a:r>
            <a:r>
              <a:rPr sz="1577" spc="73" dirty="0">
                <a:latin typeface="Abadi"/>
                <a:cs typeface="Arial"/>
              </a:rPr>
              <a:t>using</a:t>
            </a:r>
            <a:r>
              <a:rPr sz="1577" spc="-18" dirty="0">
                <a:latin typeface="Abadi"/>
                <a:cs typeface="Arial"/>
              </a:rPr>
              <a:t> </a:t>
            </a:r>
            <a:r>
              <a:rPr sz="1577" dirty="0">
                <a:latin typeface="Abadi"/>
                <a:cs typeface="Courier New"/>
              </a:rPr>
              <a:t>.json()</a:t>
            </a:r>
            <a:r>
              <a:rPr sz="1577" spc="-527" dirty="0">
                <a:latin typeface="Abadi"/>
                <a:cs typeface="Courier New"/>
              </a:rPr>
              <a:t> </a:t>
            </a:r>
            <a:r>
              <a:rPr sz="1577" spc="64" dirty="0">
                <a:latin typeface="Abadi"/>
                <a:cs typeface="Arial"/>
              </a:rPr>
              <a:t>and </a:t>
            </a:r>
            <a:r>
              <a:rPr sz="1577" spc="103" dirty="0">
                <a:latin typeface="Abadi"/>
                <a:cs typeface="Arial"/>
              </a:rPr>
              <a:t>turning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112" dirty="0">
                <a:latin typeface="Abadi"/>
                <a:cs typeface="Arial"/>
              </a:rPr>
              <a:t>it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106" dirty="0">
                <a:latin typeface="Abadi"/>
                <a:cs typeface="Arial"/>
              </a:rPr>
              <a:t>into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-30" dirty="0">
                <a:latin typeface="Abadi"/>
                <a:cs typeface="Arial"/>
              </a:rPr>
              <a:t>a </a:t>
            </a:r>
            <a:r>
              <a:rPr sz="1577" spc="82" dirty="0">
                <a:latin typeface="Abadi"/>
                <a:cs typeface="Arial"/>
              </a:rPr>
              <a:t>dataframe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67" dirty="0">
                <a:latin typeface="Abadi"/>
                <a:cs typeface="Arial"/>
              </a:rPr>
              <a:t>using</a:t>
            </a:r>
            <a:endParaRPr sz="1577" dirty="0">
              <a:latin typeface="Abadi"/>
              <a:cs typeface="Arial"/>
            </a:endParaRPr>
          </a:p>
          <a:p>
            <a:pPr algn="ctr">
              <a:lnSpc>
                <a:spcPts val="1877"/>
              </a:lnSpc>
            </a:pPr>
            <a:r>
              <a:rPr sz="1577" spc="-6" dirty="0">
                <a:latin typeface="Abadi"/>
                <a:cs typeface="Courier New"/>
              </a:rPr>
              <a:t>.json_normalize</a:t>
            </a:r>
            <a:r>
              <a:rPr sz="1577" spc="-6" dirty="0">
                <a:latin typeface="Abadi"/>
                <a:cs typeface="Courier New"/>
              </a:rPr>
              <a:t>()</a:t>
            </a:r>
            <a:endParaRPr sz="1577" dirty="0">
              <a:latin typeface="Abadi"/>
              <a:cs typeface="Courier New"/>
            </a:endParaRPr>
          </a:p>
        </p:txBody>
      </p:sp>
      <p:sp>
        <p:nvSpPr>
          <p:cNvPr id="165" name="object 7"/>
          <p:cNvSpPr/>
          <p:nvPr/>
        </p:nvSpPr>
        <p:spPr>
          <a:xfrm>
            <a:off x="642109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919" y="0"/>
                </a:moveTo>
                <a:lnTo>
                  <a:pt x="502016" y="0"/>
                </a:lnTo>
                <a:lnTo>
                  <a:pt x="433132" y="113"/>
                </a:lnTo>
                <a:lnTo>
                  <a:pt x="373250" y="910"/>
                </a:lnTo>
                <a:lnTo>
                  <a:pt x="321553" y="3074"/>
                </a:lnTo>
                <a:lnTo>
                  <a:pt x="277221" y="7287"/>
                </a:lnTo>
                <a:lnTo>
                  <a:pt x="239438" y="14233"/>
                </a:lnTo>
                <a:lnTo>
                  <a:pt x="158723" y="47324"/>
                </a:lnTo>
                <a:lnTo>
                  <a:pt x="115250" y="77830"/>
                </a:lnTo>
                <a:lnTo>
                  <a:pt x="77830" y="115250"/>
                </a:lnTo>
                <a:lnTo>
                  <a:pt x="47324" y="158723"/>
                </a:lnTo>
                <a:lnTo>
                  <a:pt x="24596" y="207386"/>
                </a:lnTo>
                <a:lnTo>
                  <a:pt x="7287" y="277221"/>
                </a:lnTo>
                <a:lnTo>
                  <a:pt x="3074" y="321553"/>
                </a:lnTo>
                <a:lnTo>
                  <a:pt x="910" y="373250"/>
                </a:lnTo>
                <a:lnTo>
                  <a:pt x="113" y="433132"/>
                </a:lnTo>
                <a:lnTo>
                  <a:pt x="0" y="502016"/>
                </a:lnTo>
                <a:lnTo>
                  <a:pt x="0" y="2739529"/>
                </a:lnTo>
                <a:lnTo>
                  <a:pt x="113" y="2808412"/>
                </a:lnTo>
                <a:lnTo>
                  <a:pt x="910" y="2868294"/>
                </a:lnTo>
                <a:lnTo>
                  <a:pt x="3074" y="2919992"/>
                </a:lnTo>
                <a:lnTo>
                  <a:pt x="7287" y="2964323"/>
                </a:lnTo>
                <a:lnTo>
                  <a:pt x="14233" y="3002106"/>
                </a:lnTo>
                <a:lnTo>
                  <a:pt x="47324" y="3082821"/>
                </a:lnTo>
                <a:lnTo>
                  <a:pt x="77830" y="3126294"/>
                </a:lnTo>
                <a:lnTo>
                  <a:pt x="115250" y="3163715"/>
                </a:lnTo>
                <a:lnTo>
                  <a:pt x="158723" y="3194220"/>
                </a:lnTo>
                <a:lnTo>
                  <a:pt x="207386" y="3216949"/>
                </a:lnTo>
                <a:lnTo>
                  <a:pt x="277221" y="3234257"/>
                </a:lnTo>
                <a:lnTo>
                  <a:pt x="321553" y="3238470"/>
                </a:lnTo>
                <a:lnTo>
                  <a:pt x="373250" y="3240634"/>
                </a:lnTo>
                <a:lnTo>
                  <a:pt x="433132" y="3241431"/>
                </a:lnTo>
                <a:lnTo>
                  <a:pt x="502016" y="3241545"/>
                </a:lnTo>
                <a:lnTo>
                  <a:pt x="3166919" y="3241545"/>
                </a:lnTo>
                <a:lnTo>
                  <a:pt x="3235802" y="3241431"/>
                </a:lnTo>
                <a:lnTo>
                  <a:pt x="3295682" y="3240634"/>
                </a:lnTo>
                <a:lnTo>
                  <a:pt x="3347378" y="3238470"/>
                </a:lnTo>
                <a:lnTo>
                  <a:pt x="3391709" y="3234257"/>
                </a:lnTo>
                <a:lnTo>
                  <a:pt x="3429492" y="3227311"/>
                </a:lnTo>
                <a:lnTo>
                  <a:pt x="3510210" y="3194220"/>
                </a:lnTo>
                <a:lnTo>
                  <a:pt x="3553680" y="3163715"/>
                </a:lnTo>
                <a:lnTo>
                  <a:pt x="3591098" y="3126294"/>
                </a:lnTo>
                <a:lnTo>
                  <a:pt x="3621601" y="3082821"/>
                </a:lnTo>
                <a:lnTo>
                  <a:pt x="3644328" y="3034158"/>
                </a:lnTo>
                <a:lnTo>
                  <a:pt x="3661644" y="2964323"/>
                </a:lnTo>
                <a:lnTo>
                  <a:pt x="3665859" y="2919992"/>
                </a:lnTo>
                <a:lnTo>
                  <a:pt x="3668024" y="2868294"/>
                </a:lnTo>
                <a:lnTo>
                  <a:pt x="3668821" y="2808412"/>
                </a:lnTo>
                <a:lnTo>
                  <a:pt x="3668935" y="2739529"/>
                </a:lnTo>
                <a:lnTo>
                  <a:pt x="3668935" y="502016"/>
                </a:lnTo>
                <a:lnTo>
                  <a:pt x="3668821" y="433132"/>
                </a:lnTo>
                <a:lnTo>
                  <a:pt x="3668024" y="373250"/>
                </a:lnTo>
                <a:lnTo>
                  <a:pt x="3665859" y="321553"/>
                </a:lnTo>
                <a:lnTo>
                  <a:pt x="3661644" y="277221"/>
                </a:lnTo>
                <a:lnTo>
                  <a:pt x="3654695" y="239438"/>
                </a:lnTo>
                <a:lnTo>
                  <a:pt x="3621601" y="158723"/>
                </a:lnTo>
                <a:lnTo>
                  <a:pt x="3591098" y="115250"/>
                </a:lnTo>
                <a:lnTo>
                  <a:pt x="3553680" y="77830"/>
                </a:lnTo>
                <a:lnTo>
                  <a:pt x="3510210" y="47324"/>
                </a:lnTo>
                <a:lnTo>
                  <a:pt x="3461549" y="24596"/>
                </a:lnTo>
                <a:lnTo>
                  <a:pt x="3391709" y="7287"/>
                </a:lnTo>
                <a:lnTo>
                  <a:pt x="3347378" y="3074"/>
                </a:lnTo>
                <a:lnTo>
                  <a:pt x="3295682" y="910"/>
                </a:lnTo>
                <a:lnTo>
                  <a:pt x="3235802" y="113"/>
                </a:lnTo>
                <a:lnTo>
                  <a:pt x="316691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6" name="object 8"/>
          <p:cNvSpPr txBox="1"/>
          <p:nvPr/>
        </p:nvSpPr>
        <p:spPr>
          <a:xfrm>
            <a:off x="6584389" y="1537532"/>
            <a:ext cx="1898368" cy="162321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4" dirty="0">
                <a:latin typeface="Abadi"/>
                <a:cs typeface="Arial"/>
              </a:rPr>
              <a:t>Requesting</a:t>
            </a:r>
            <a:r>
              <a:rPr sz="1577" spc="-33" dirty="0">
                <a:latin typeface="Abadi"/>
                <a:cs typeface="Arial"/>
              </a:rPr>
              <a:t> </a:t>
            </a:r>
            <a:r>
              <a:rPr sz="1577" spc="73" dirty="0">
                <a:latin typeface="Abadi"/>
                <a:cs typeface="Arial"/>
              </a:rPr>
              <a:t>needed </a:t>
            </a:r>
            <a:r>
              <a:rPr sz="1577" spc="97" dirty="0">
                <a:latin typeface="Abadi"/>
                <a:cs typeface="Arial"/>
              </a:rPr>
              <a:t>information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88" dirty="0">
                <a:latin typeface="Abadi"/>
                <a:cs typeface="Arial"/>
              </a:rPr>
              <a:t>about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69" dirty="0">
                <a:latin typeface="Abadi"/>
                <a:cs typeface="Arial"/>
              </a:rPr>
              <a:t>launches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106" dirty="0">
                <a:latin typeface="Abadi"/>
                <a:cs typeface="Arial"/>
              </a:rPr>
              <a:t>from </a:t>
            </a:r>
            <a:r>
              <a:rPr sz="1577" spc="55" dirty="0">
                <a:latin typeface="Abadi"/>
                <a:cs typeface="Arial"/>
              </a:rPr>
              <a:t>SpaceX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-15" dirty="0">
                <a:latin typeface="Abadi"/>
                <a:cs typeface="Arial"/>
              </a:rPr>
              <a:t>API</a:t>
            </a:r>
            <a:endParaRPr sz="1577" dirty="0">
              <a:latin typeface="Abadi"/>
              <a:cs typeface="Arial"/>
            </a:endParaRPr>
          </a:p>
          <a:p>
            <a:pPr marL="104352" marR="99732" algn="ctr">
              <a:lnSpc>
                <a:spcPct val="111000"/>
              </a:lnSpc>
            </a:pPr>
            <a:r>
              <a:rPr sz="1577" spc="100" dirty="0">
                <a:latin typeface="Abadi"/>
                <a:cs typeface="Arial"/>
              </a:rPr>
              <a:t>by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88" dirty="0">
                <a:latin typeface="Abadi"/>
                <a:cs typeface="Arial"/>
              </a:rPr>
              <a:t>applying </a:t>
            </a:r>
            <a:r>
              <a:rPr sz="1577" spc="100" dirty="0">
                <a:latin typeface="Abadi"/>
                <a:cs typeface="Arial"/>
              </a:rPr>
              <a:t>custom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91" dirty="0">
                <a:latin typeface="Abadi"/>
                <a:cs typeface="Arial"/>
              </a:rPr>
              <a:t>functions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67" name="object 9"/>
          <p:cNvSpPr/>
          <p:nvPr/>
        </p:nvSpPr>
        <p:spPr>
          <a:xfrm>
            <a:off x="9305281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908" y="0"/>
                </a:moveTo>
                <a:lnTo>
                  <a:pt x="502016" y="0"/>
                </a:lnTo>
                <a:lnTo>
                  <a:pt x="433132" y="113"/>
                </a:lnTo>
                <a:lnTo>
                  <a:pt x="373250" y="910"/>
                </a:lnTo>
                <a:lnTo>
                  <a:pt x="321551" y="3074"/>
                </a:lnTo>
                <a:lnTo>
                  <a:pt x="277218" y="7287"/>
                </a:lnTo>
                <a:lnTo>
                  <a:pt x="239432" y="14233"/>
                </a:lnTo>
                <a:lnTo>
                  <a:pt x="158718" y="47324"/>
                </a:lnTo>
                <a:lnTo>
                  <a:pt x="115248" y="77830"/>
                </a:lnTo>
                <a:lnTo>
                  <a:pt x="77829" y="115250"/>
                </a:lnTo>
                <a:lnTo>
                  <a:pt x="47324" y="158723"/>
                </a:lnTo>
                <a:lnTo>
                  <a:pt x="24596" y="207386"/>
                </a:lnTo>
                <a:lnTo>
                  <a:pt x="7287" y="277221"/>
                </a:lnTo>
                <a:lnTo>
                  <a:pt x="3074" y="321553"/>
                </a:lnTo>
                <a:lnTo>
                  <a:pt x="910" y="373250"/>
                </a:lnTo>
                <a:lnTo>
                  <a:pt x="113" y="433132"/>
                </a:lnTo>
                <a:lnTo>
                  <a:pt x="0" y="502016"/>
                </a:lnTo>
                <a:lnTo>
                  <a:pt x="0" y="2739529"/>
                </a:lnTo>
                <a:lnTo>
                  <a:pt x="113" y="2808412"/>
                </a:lnTo>
                <a:lnTo>
                  <a:pt x="910" y="2868294"/>
                </a:lnTo>
                <a:lnTo>
                  <a:pt x="3074" y="2919992"/>
                </a:lnTo>
                <a:lnTo>
                  <a:pt x="7287" y="2964323"/>
                </a:lnTo>
                <a:lnTo>
                  <a:pt x="14233" y="3002106"/>
                </a:lnTo>
                <a:lnTo>
                  <a:pt x="47324" y="3082821"/>
                </a:lnTo>
                <a:lnTo>
                  <a:pt x="77829" y="3126294"/>
                </a:lnTo>
                <a:lnTo>
                  <a:pt x="115248" y="3163715"/>
                </a:lnTo>
                <a:lnTo>
                  <a:pt x="158718" y="3194220"/>
                </a:lnTo>
                <a:lnTo>
                  <a:pt x="207375" y="3216949"/>
                </a:lnTo>
                <a:lnTo>
                  <a:pt x="277218" y="3234257"/>
                </a:lnTo>
                <a:lnTo>
                  <a:pt x="321551" y="3238470"/>
                </a:lnTo>
                <a:lnTo>
                  <a:pt x="373250" y="3240634"/>
                </a:lnTo>
                <a:lnTo>
                  <a:pt x="433132" y="3241431"/>
                </a:lnTo>
                <a:lnTo>
                  <a:pt x="502016" y="3241545"/>
                </a:lnTo>
                <a:lnTo>
                  <a:pt x="3166908" y="3241545"/>
                </a:lnTo>
                <a:lnTo>
                  <a:pt x="3235792" y="3241431"/>
                </a:lnTo>
                <a:lnTo>
                  <a:pt x="3295674" y="3240634"/>
                </a:lnTo>
                <a:lnTo>
                  <a:pt x="3347373" y="3238470"/>
                </a:lnTo>
                <a:lnTo>
                  <a:pt x="3391706" y="3234257"/>
                </a:lnTo>
                <a:lnTo>
                  <a:pt x="3429492" y="3227311"/>
                </a:lnTo>
                <a:lnTo>
                  <a:pt x="3510206" y="3194220"/>
                </a:lnTo>
                <a:lnTo>
                  <a:pt x="3553676" y="3163715"/>
                </a:lnTo>
                <a:lnTo>
                  <a:pt x="3591095" y="3126294"/>
                </a:lnTo>
                <a:lnTo>
                  <a:pt x="3621600" y="3082821"/>
                </a:lnTo>
                <a:lnTo>
                  <a:pt x="3644328" y="3034158"/>
                </a:lnTo>
                <a:lnTo>
                  <a:pt x="3661637" y="2964323"/>
                </a:lnTo>
                <a:lnTo>
                  <a:pt x="3665850" y="2919992"/>
                </a:lnTo>
                <a:lnTo>
                  <a:pt x="3668013" y="2868294"/>
                </a:lnTo>
                <a:lnTo>
                  <a:pt x="3668811" y="2808412"/>
                </a:lnTo>
                <a:lnTo>
                  <a:pt x="3668924" y="2739529"/>
                </a:lnTo>
                <a:lnTo>
                  <a:pt x="3668924" y="502016"/>
                </a:lnTo>
                <a:lnTo>
                  <a:pt x="3668811" y="433132"/>
                </a:lnTo>
                <a:lnTo>
                  <a:pt x="3668013" y="373250"/>
                </a:lnTo>
                <a:lnTo>
                  <a:pt x="3665850" y="321553"/>
                </a:lnTo>
                <a:lnTo>
                  <a:pt x="3661637" y="277221"/>
                </a:lnTo>
                <a:lnTo>
                  <a:pt x="3654691" y="239438"/>
                </a:lnTo>
                <a:lnTo>
                  <a:pt x="3621600" y="158723"/>
                </a:lnTo>
                <a:lnTo>
                  <a:pt x="3591095" y="115250"/>
                </a:lnTo>
                <a:lnTo>
                  <a:pt x="3553676" y="77830"/>
                </a:lnTo>
                <a:lnTo>
                  <a:pt x="3510206" y="47324"/>
                </a:lnTo>
                <a:lnTo>
                  <a:pt x="3461549" y="24596"/>
                </a:lnTo>
                <a:lnTo>
                  <a:pt x="3391706" y="7287"/>
                </a:lnTo>
                <a:lnTo>
                  <a:pt x="3347373" y="3074"/>
                </a:lnTo>
                <a:lnTo>
                  <a:pt x="3295674" y="910"/>
                </a:lnTo>
                <a:lnTo>
                  <a:pt x="3235792" y="113"/>
                </a:lnTo>
                <a:lnTo>
                  <a:pt x="316690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8" name="object 10"/>
          <p:cNvSpPr txBox="1"/>
          <p:nvPr/>
        </p:nvSpPr>
        <p:spPr>
          <a:xfrm>
            <a:off x="9532742" y="1941917"/>
            <a:ext cx="1770142" cy="81510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3116" marR="3081" indent="-25799" algn="just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Abadi"/>
                <a:cs typeface="Arial"/>
              </a:rPr>
              <a:t>Constructing</a:t>
            </a:r>
            <a:r>
              <a:rPr sz="1577" spc="-24" dirty="0">
                <a:latin typeface="Abadi"/>
                <a:cs typeface="Arial"/>
              </a:rPr>
              <a:t> </a:t>
            </a:r>
            <a:r>
              <a:rPr sz="1577" spc="61" dirty="0">
                <a:latin typeface="Abadi"/>
                <a:cs typeface="Arial"/>
              </a:rPr>
              <a:t>data </a:t>
            </a:r>
            <a:r>
              <a:rPr sz="1577" spc="88" dirty="0">
                <a:latin typeface="Abadi"/>
                <a:cs typeface="Arial"/>
              </a:rPr>
              <a:t>we</a:t>
            </a:r>
            <a:r>
              <a:rPr sz="1577" spc="-64" dirty="0">
                <a:latin typeface="Abadi"/>
                <a:cs typeface="Arial"/>
              </a:rPr>
              <a:t> </a:t>
            </a:r>
            <a:r>
              <a:rPr sz="1577" spc="49" dirty="0">
                <a:latin typeface="Abadi"/>
                <a:cs typeface="Arial"/>
              </a:rPr>
              <a:t>have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82" dirty="0">
                <a:latin typeface="Abadi"/>
                <a:cs typeface="Arial"/>
              </a:rPr>
              <a:t>obtained </a:t>
            </a:r>
            <a:r>
              <a:rPr sz="1577" spc="106" dirty="0">
                <a:latin typeface="Abadi"/>
                <a:cs typeface="Arial"/>
              </a:rPr>
              <a:t>into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dirty="0">
                <a:latin typeface="Abadi"/>
                <a:cs typeface="Arial"/>
              </a:rPr>
              <a:t>a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91" dirty="0">
                <a:latin typeface="Abadi"/>
                <a:cs typeface="Arial"/>
              </a:rPr>
              <a:t>dictionary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69" name="object 11"/>
          <p:cNvSpPr/>
          <p:nvPr/>
        </p:nvSpPr>
        <p:spPr>
          <a:xfrm>
            <a:off x="9305281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344" y="0"/>
                </a:moveTo>
                <a:lnTo>
                  <a:pt x="544580" y="0"/>
                </a:lnTo>
                <a:lnTo>
                  <a:pt x="469856" y="123"/>
                </a:lnTo>
                <a:lnTo>
                  <a:pt x="404897" y="988"/>
                </a:lnTo>
                <a:lnTo>
                  <a:pt x="348817" y="3336"/>
                </a:lnTo>
                <a:lnTo>
                  <a:pt x="300728" y="7908"/>
                </a:lnTo>
                <a:lnTo>
                  <a:pt x="259740" y="15445"/>
                </a:lnTo>
                <a:lnTo>
                  <a:pt x="180610" y="46623"/>
                </a:lnTo>
                <a:lnTo>
                  <a:pt x="140057" y="72522"/>
                </a:lnTo>
                <a:lnTo>
                  <a:pt x="103846" y="103847"/>
                </a:lnTo>
                <a:lnTo>
                  <a:pt x="72519" y="140057"/>
                </a:lnTo>
                <a:lnTo>
                  <a:pt x="46617" y="180610"/>
                </a:lnTo>
                <a:lnTo>
                  <a:pt x="26679" y="224966"/>
                </a:lnTo>
                <a:lnTo>
                  <a:pt x="7905" y="300728"/>
                </a:lnTo>
                <a:lnTo>
                  <a:pt x="3334" y="348817"/>
                </a:lnTo>
                <a:lnTo>
                  <a:pt x="988" y="404897"/>
                </a:lnTo>
                <a:lnTo>
                  <a:pt x="123" y="469856"/>
                </a:lnTo>
                <a:lnTo>
                  <a:pt x="0" y="544580"/>
                </a:lnTo>
                <a:lnTo>
                  <a:pt x="0" y="2696965"/>
                </a:lnTo>
                <a:lnTo>
                  <a:pt x="123" y="2771689"/>
                </a:lnTo>
                <a:lnTo>
                  <a:pt x="988" y="2836647"/>
                </a:lnTo>
                <a:lnTo>
                  <a:pt x="3334" y="2892727"/>
                </a:lnTo>
                <a:lnTo>
                  <a:pt x="7905" y="2940817"/>
                </a:lnTo>
                <a:lnTo>
                  <a:pt x="15439" y="2981804"/>
                </a:lnTo>
                <a:lnTo>
                  <a:pt x="46617" y="3060934"/>
                </a:lnTo>
                <a:lnTo>
                  <a:pt x="72519" y="3101488"/>
                </a:lnTo>
                <a:lnTo>
                  <a:pt x="103846" y="3137698"/>
                </a:lnTo>
                <a:lnTo>
                  <a:pt x="140057" y="3169025"/>
                </a:lnTo>
                <a:lnTo>
                  <a:pt x="180610" y="3194928"/>
                </a:lnTo>
                <a:lnTo>
                  <a:pt x="224966" y="3214865"/>
                </a:lnTo>
                <a:lnTo>
                  <a:pt x="300728" y="3233640"/>
                </a:lnTo>
                <a:lnTo>
                  <a:pt x="348817" y="3238210"/>
                </a:lnTo>
                <a:lnTo>
                  <a:pt x="404897" y="3240557"/>
                </a:lnTo>
                <a:lnTo>
                  <a:pt x="469856" y="3241421"/>
                </a:lnTo>
                <a:lnTo>
                  <a:pt x="544580" y="3241545"/>
                </a:lnTo>
                <a:lnTo>
                  <a:pt x="3124344" y="3241545"/>
                </a:lnTo>
                <a:lnTo>
                  <a:pt x="3199068" y="3241421"/>
                </a:lnTo>
                <a:lnTo>
                  <a:pt x="3264027" y="3240557"/>
                </a:lnTo>
                <a:lnTo>
                  <a:pt x="3320107" y="3238210"/>
                </a:lnTo>
                <a:lnTo>
                  <a:pt x="3368196" y="3233640"/>
                </a:lnTo>
                <a:lnTo>
                  <a:pt x="3409184" y="3226105"/>
                </a:lnTo>
                <a:lnTo>
                  <a:pt x="3488314" y="3194928"/>
                </a:lnTo>
                <a:lnTo>
                  <a:pt x="3528867" y="3169025"/>
                </a:lnTo>
                <a:lnTo>
                  <a:pt x="3565078" y="3137698"/>
                </a:lnTo>
                <a:lnTo>
                  <a:pt x="3596405" y="3101488"/>
                </a:lnTo>
                <a:lnTo>
                  <a:pt x="3622307" y="3060934"/>
                </a:lnTo>
                <a:lnTo>
                  <a:pt x="3642245" y="3016578"/>
                </a:lnTo>
                <a:lnTo>
                  <a:pt x="3661019" y="2940817"/>
                </a:lnTo>
                <a:lnTo>
                  <a:pt x="3665589" y="2892727"/>
                </a:lnTo>
                <a:lnTo>
                  <a:pt x="3667936" y="2836647"/>
                </a:lnTo>
                <a:lnTo>
                  <a:pt x="3668801" y="2771689"/>
                </a:lnTo>
                <a:lnTo>
                  <a:pt x="3668924" y="2696965"/>
                </a:lnTo>
                <a:lnTo>
                  <a:pt x="3668924" y="544580"/>
                </a:lnTo>
                <a:lnTo>
                  <a:pt x="3668801" y="469856"/>
                </a:lnTo>
                <a:lnTo>
                  <a:pt x="3667936" y="404897"/>
                </a:lnTo>
                <a:lnTo>
                  <a:pt x="3665589" y="348817"/>
                </a:lnTo>
                <a:lnTo>
                  <a:pt x="3661019" y="300728"/>
                </a:lnTo>
                <a:lnTo>
                  <a:pt x="3653485" y="259740"/>
                </a:lnTo>
                <a:lnTo>
                  <a:pt x="3622307" y="180610"/>
                </a:lnTo>
                <a:lnTo>
                  <a:pt x="3596405" y="140057"/>
                </a:lnTo>
                <a:lnTo>
                  <a:pt x="3565078" y="103847"/>
                </a:lnTo>
                <a:lnTo>
                  <a:pt x="3528867" y="72522"/>
                </a:lnTo>
                <a:lnTo>
                  <a:pt x="3488314" y="46623"/>
                </a:lnTo>
                <a:lnTo>
                  <a:pt x="3443957" y="26690"/>
                </a:lnTo>
                <a:lnTo>
                  <a:pt x="3368196" y="7908"/>
                </a:lnTo>
                <a:lnTo>
                  <a:pt x="3320107" y="3336"/>
                </a:lnTo>
                <a:lnTo>
                  <a:pt x="3264027" y="988"/>
                </a:lnTo>
                <a:lnTo>
                  <a:pt x="3199068" y="123"/>
                </a:lnTo>
                <a:lnTo>
                  <a:pt x="31243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0" name="object 12"/>
          <p:cNvSpPr txBox="1"/>
          <p:nvPr/>
        </p:nvSpPr>
        <p:spPr>
          <a:xfrm>
            <a:off x="9384213" y="4703184"/>
            <a:ext cx="2067026" cy="52444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02812" marR="3081" indent="-95496">
              <a:lnSpc>
                <a:spcPct val="110900"/>
              </a:lnSpc>
              <a:spcBef>
                <a:spcPts val="55"/>
              </a:spcBef>
            </a:pPr>
            <a:r>
              <a:rPr sz="1577" spc="79" dirty="0">
                <a:latin typeface="Abadi"/>
                <a:cs typeface="Arial"/>
              </a:rPr>
              <a:t>Creating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dirty="0">
                <a:latin typeface="Abadi"/>
                <a:cs typeface="Arial"/>
              </a:rPr>
              <a:t>a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76" dirty="0">
                <a:latin typeface="Abadi"/>
                <a:cs typeface="Arial"/>
              </a:rPr>
              <a:t>dataframe</a:t>
            </a:r>
            <a:r>
              <a:rPr sz="1577" spc="76" dirty="0">
                <a:latin typeface="Abadi"/>
                <a:cs typeface="Arial"/>
              </a:rPr>
              <a:t> </a:t>
            </a:r>
            <a:r>
              <a:rPr sz="1577" spc="118" dirty="0">
                <a:latin typeface="Abadi"/>
                <a:cs typeface="Arial"/>
              </a:rPr>
              <a:t>from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91" dirty="0">
                <a:latin typeface="Abadi"/>
                <a:cs typeface="Arial"/>
              </a:rPr>
              <a:t>dictionary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71" name="object 13"/>
          <p:cNvSpPr/>
          <p:nvPr/>
        </p:nvSpPr>
        <p:spPr>
          <a:xfrm>
            <a:off x="6421091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344" y="0"/>
                </a:moveTo>
                <a:lnTo>
                  <a:pt x="544580" y="0"/>
                </a:lnTo>
                <a:lnTo>
                  <a:pt x="469856" y="123"/>
                </a:lnTo>
                <a:lnTo>
                  <a:pt x="404897" y="988"/>
                </a:lnTo>
                <a:lnTo>
                  <a:pt x="348817" y="3336"/>
                </a:lnTo>
                <a:lnTo>
                  <a:pt x="300728" y="7908"/>
                </a:lnTo>
                <a:lnTo>
                  <a:pt x="259740" y="15445"/>
                </a:lnTo>
                <a:lnTo>
                  <a:pt x="180610" y="46623"/>
                </a:lnTo>
                <a:lnTo>
                  <a:pt x="140057" y="72522"/>
                </a:lnTo>
                <a:lnTo>
                  <a:pt x="103847" y="103847"/>
                </a:lnTo>
                <a:lnTo>
                  <a:pt x="72522" y="140057"/>
                </a:lnTo>
                <a:lnTo>
                  <a:pt x="46623" y="180610"/>
                </a:lnTo>
                <a:lnTo>
                  <a:pt x="26690" y="224966"/>
                </a:lnTo>
                <a:lnTo>
                  <a:pt x="7908" y="300728"/>
                </a:lnTo>
                <a:lnTo>
                  <a:pt x="3336" y="348817"/>
                </a:lnTo>
                <a:lnTo>
                  <a:pt x="988" y="404897"/>
                </a:lnTo>
                <a:lnTo>
                  <a:pt x="123" y="469856"/>
                </a:lnTo>
                <a:lnTo>
                  <a:pt x="0" y="544580"/>
                </a:lnTo>
                <a:lnTo>
                  <a:pt x="0" y="2696965"/>
                </a:lnTo>
                <a:lnTo>
                  <a:pt x="123" y="2771689"/>
                </a:lnTo>
                <a:lnTo>
                  <a:pt x="988" y="2836647"/>
                </a:lnTo>
                <a:lnTo>
                  <a:pt x="3336" y="2892727"/>
                </a:lnTo>
                <a:lnTo>
                  <a:pt x="7908" y="2940817"/>
                </a:lnTo>
                <a:lnTo>
                  <a:pt x="15445" y="2981804"/>
                </a:lnTo>
                <a:lnTo>
                  <a:pt x="46623" y="3060934"/>
                </a:lnTo>
                <a:lnTo>
                  <a:pt x="72522" y="3101488"/>
                </a:lnTo>
                <a:lnTo>
                  <a:pt x="103847" y="3137698"/>
                </a:lnTo>
                <a:lnTo>
                  <a:pt x="140057" y="3169025"/>
                </a:lnTo>
                <a:lnTo>
                  <a:pt x="180610" y="3194928"/>
                </a:lnTo>
                <a:lnTo>
                  <a:pt x="224966" y="3214865"/>
                </a:lnTo>
                <a:lnTo>
                  <a:pt x="300728" y="3233640"/>
                </a:lnTo>
                <a:lnTo>
                  <a:pt x="348817" y="3238210"/>
                </a:lnTo>
                <a:lnTo>
                  <a:pt x="404897" y="3240557"/>
                </a:lnTo>
                <a:lnTo>
                  <a:pt x="469856" y="3241421"/>
                </a:lnTo>
                <a:lnTo>
                  <a:pt x="544580" y="3241545"/>
                </a:lnTo>
                <a:lnTo>
                  <a:pt x="3124344" y="3241545"/>
                </a:lnTo>
                <a:lnTo>
                  <a:pt x="3199069" y="3241421"/>
                </a:lnTo>
                <a:lnTo>
                  <a:pt x="3264029" y="3240557"/>
                </a:lnTo>
                <a:lnTo>
                  <a:pt x="3320112" y="3238210"/>
                </a:lnTo>
                <a:lnTo>
                  <a:pt x="3368204" y="3233640"/>
                </a:lnTo>
                <a:lnTo>
                  <a:pt x="3409194" y="3226105"/>
                </a:lnTo>
                <a:lnTo>
                  <a:pt x="3488320" y="3194928"/>
                </a:lnTo>
                <a:lnTo>
                  <a:pt x="3528873" y="3169025"/>
                </a:lnTo>
                <a:lnTo>
                  <a:pt x="3565083" y="3137698"/>
                </a:lnTo>
                <a:lnTo>
                  <a:pt x="3596410" y="3101488"/>
                </a:lnTo>
                <a:lnTo>
                  <a:pt x="3622311" y="3060934"/>
                </a:lnTo>
                <a:lnTo>
                  <a:pt x="3642245" y="3016578"/>
                </a:lnTo>
                <a:lnTo>
                  <a:pt x="3661027" y="2940817"/>
                </a:lnTo>
                <a:lnTo>
                  <a:pt x="3665599" y="2892727"/>
                </a:lnTo>
                <a:lnTo>
                  <a:pt x="3667946" y="2836647"/>
                </a:lnTo>
                <a:lnTo>
                  <a:pt x="3668811" y="2771689"/>
                </a:lnTo>
                <a:lnTo>
                  <a:pt x="3668935" y="2696965"/>
                </a:lnTo>
                <a:lnTo>
                  <a:pt x="3668935" y="544580"/>
                </a:lnTo>
                <a:lnTo>
                  <a:pt x="3668811" y="469856"/>
                </a:lnTo>
                <a:lnTo>
                  <a:pt x="3667946" y="404897"/>
                </a:lnTo>
                <a:lnTo>
                  <a:pt x="3665599" y="348817"/>
                </a:lnTo>
                <a:lnTo>
                  <a:pt x="3661027" y="300728"/>
                </a:lnTo>
                <a:lnTo>
                  <a:pt x="3653489" y="259740"/>
                </a:lnTo>
                <a:lnTo>
                  <a:pt x="3622311" y="180610"/>
                </a:lnTo>
                <a:lnTo>
                  <a:pt x="3596410" y="140057"/>
                </a:lnTo>
                <a:lnTo>
                  <a:pt x="3565083" y="103847"/>
                </a:lnTo>
                <a:lnTo>
                  <a:pt x="3528873" y="72522"/>
                </a:lnTo>
                <a:lnTo>
                  <a:pt x="3488320" y="46623"/>
                </a:lnTo>
                <a:lnTo>
                  <a:pt x="3443968" y="26690"/>
                </a:lnTo>
                <a:lnTo>
                  <a:pt x="3368204" y="7908"/>
                </a:lnTo>
                <a:lnTo>
                  <a:pt x="3320112" y="3336"/>
                </a:lnTo>
                <a:lnTo>
                  <a:pt x="3264029" y="988"/>
                </a:lnTo>
                <a:lnTo>
                  <a:pt x="3199069" y="123"/>
                </a:lnTo>
                <a:lnTo>
                  <a:pt x="31243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2" name="object 14"/>
          <p:cNvSpPr txBox="1"/>
          <p:nvPr/>
        </p:nvSpPr>
        <p:spPr>
          <a:xfrm>
            <a:off x="6670603" y="4441017"/>
            <a:ext cx="1725859" cy="108447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0900"/>
              </a:lnSpc>
              <a:spcBef>
                <a:spcPts val="55"/>
              </a:spcBef>
            </a:pPr>
            <a:r>
              <a:rPr sz="1577" spc="76" dirty="0">
                <a:latin typeface="Abadi"/>
                <a:cs typeface="Arial"/>
              </a:rPr>
              <a:t>Filtering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79" dirty="0">
                <a:latin typeface="Abadi"/>
                <a:cs typeface="Arial"/>
              </a:rPr>
              <a:t>the </a:t>
            </a:r>
            <a:r>
              <a:rPr sz="1577" spc="82" dirty="0">
                <a:latin typeface="Abadi"/>
                <a:cs typeface="Arial"/>
              </a:rPr>
              <a:t>dataframe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124" dirty="0">
                <a:latin typeface="Abadi"/>
                <a:cs typeface="Arial"/>
              </a:rPr>
              <a:t>to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82" dirty="0">
                <a:latin typeface="Abadi"/>
                <a:cs typeface="Arial"/>
              </a:rPr>
              <a:t>only </a:t>
            </a:r>
            <a:r>
              <a:rPr sz="1577" spc="91" dirty="0">
                <a:latin typeface="Abadi"/>
                <a:cs typeface="Arial"/>
              </a:rPr>
              <a:t>include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49" dirty="0">
                <a:latin typeface="Abadi"/>
                <a:cs typeface="Arial"/>
              </a:rPr>
              <a:t>Falcon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118" dirty="0">
                <a:latin typeface="Abadi"/>
                <a:cs typeface="Arial"/>
              </a:rPr>
              <a:t>9 </a:t>
            </a:r>
            <a:r>
              <a:rPr sz="1577" spc="64" dirty="0">
                <a:latin typeface="Abadi"/>
                <a:cs typeface="Arial"/>
              </a:rPr>
              <a:t>launches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73" name="object 15"/>
          <p:cNvSpPr/>
          <p:nvPr/>
        </p:nvSpPr>
        <p:spPr>
          <a:xfrm>
            <a:off x="3536904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344" y="0"/>
                </a:moveTo>
                <a:lnTo>
                  <a:pt x="544580" y="0"/>
                </a:lnTo>
                <a:lnTo>
                  <a:pt x="469856" y="123"/>
                </a:lnTo>
                <a:lnTo>
                  <a:pt x="404897" y="988"/>
                </a:lnTo>
                <a:lnTo>
                  <a:pt x="348817" y="3336"/>
                </a:lnTo>
                <a:lnTo>
                  <a:pt x="300728" y="7908"/>
                </a:lnTo>
                <a:lnTo>
                  <a:pt x="259740" y="15445"/>
                </a:lnTo>
                <a:lnTo>
                  <a:pt x="180610" y="46623"/>
                </a:lnTo>
                <a:lnTo>
                  <a:pt x="140057" y="72522"/>
                </a:lnTo>
                <a:lnTo>
                  <a:pt x="103846" y="103847"/>
                </a:lnTo>
                <a:lnTo>
                  <a:pt x="72519" y="140057"/>
                </a:lnTo>
                <a:lnTo>
                  <a:pt x="46617" y="180610"/>
                </a:lnTo>
                <a:lnTo>
                  <a:pt x="26679" y="224966"/>
                </a:lnTo>
                <a:lnTo>
                  <a:pt x="7905" y="300728"/>
                </a:lnTo>
                <a:lnTo>
                  <a:pt x="3334" y="348817"/>
                </a:lnTo>
                <a:lnTo>
                  <a:pt x="988" y="404897"/>
                </a:lnTo>
                <a:lnTo>
                  <a:pt x="123" y="469856"/>
                </a:lnTo>
                <a:lnTo>
                  <a:pt x="0" y="544580"/>
                </a:lnTo>
                <a:lnTo>
                  <a:pt x="0" y="2696965"/>
                </a:lnTo>
                <a:lnTo>
                  <a:pt x="123" y="2771689"/>
                </a:lnTo>
                <a:lnTo>
                  <a:pt x="988" y="2836647"/>
                </a:lnTo>
                <a:lnTo>
                  <a:pt x="3334" y="2892727"/>
                </a:lnTo>
                <a:lnTo>
                  <a:pt x="7905" y="2940817"/>
                </a:lnTo>
                <a:lnTo>
                  <a:pt x="15439" y="2981804"/>
                </a:lnTo>
                <a:lnTo>
                  <a:pt x="46617" y="3060934"/>
                </a:lnTo>
                <a:lnTo>
                  <a:pt x="72519" y="3101488"/>
                </a:lnTo>
                <a:lnTo>
                  <a:pt x="103846" y="3137698"/>
                </a:lnTo>
                <a:lnTo>
                  <a:pt x="140057" y="3169025"/>
                </a:lnTo>
                <a:lnTo>
                  <a:pt x="180610" y="3194928"/>
                </a:lnTo>
                <a:lnTo>
                  <a:pt x="224966" y="3214865"/>
                </a:lnTo>
                <a:lnTo>
                  <a:pt x="300728" y="3233640"/>
                </a:lnTo>
                <a:lnTo>
                  <a:pt x="348817" y="3238210"/>
                </a:lnTo>
                <a:lnTo>
                  <a:pt x="404897" y="3240557"/>
                </a:lnTo>
                <a:lnTo>
                  <a:pt x="469856" y="3241421"/>
                </a:lnTo>
                <a:lnTo>
                  <a:pt x="544580" y="3241545"/>
                </a:lnTo>
                <a:lnTo>
                  <a:pt x="3124344" y="3241545"/>
                </a:lnTo>
                <a:lnTo>
                  <a:pt x="3199068" y="3241421"/>
                </a:lnTo>
                <a:lnTo>
                  <a:pt x="3264027" y="3240557"/>
                </a:lnTo>
                <a:lnTo>
                  <a:pt x="3320107" y="3238210"/>
                </a:lnTo>
                <a:lnTo>
                  <a:pt x="3368196" y="3233640"/>
                </a:lnTo>
                <a:lnTo>
                  <a:pt x="3409184" y="3226105"/>
                </a:lnTo>
                <a:lnTo>
                  <a:pt x="3488314" y="3194928"/>
                </a:lnTo>
                <a:lnTo>
                  <a:pt x="3528870" y="3169025"/>
                </a:lnTo>
                <a:lnTo>
                  <a:pt x="3565082" y="3137698"/>
                </a:lnTo>
                <a:lnTo>
                  <a:pt x="3596410" y="3101488"/>
                </a:lnTo>
                <a:lnTo>
                  <a:pt x="3622311" y="3060934"/>
                </a:lnTo>
                <a:lnTo>
                  <a:pt x="3642245" y="3016578"/>
                </a:lnTo>
                <a:lnTo>
                  <a:pt x="3661019" y="2940817"/>
                </a:lnTo>
                <a:lnTo>
                  <a:pt x="3665589" y="2892727"/>
                </a:lnTo>
                <a:lnTo>
                  <a:pt x="3667936" y="2836647"/>
                </a:lnTo>
                <a:lnTo>
                  <a:pt x="3668801" y="2771689"/>
                </a:lnTo>
                <a:lnTo>
                  <a:pt x="3668924" y="2696965"/>
                </a:lnTo>
                <a:lnTo>
                  <a:pt x="3668924" y="544580"/>
                </a:lnTo>
                <a:lnTo>
                  <a:pt x="3668801" y="469856"/>
                </a:lnTo>
                <a:lnTo>
                  <a:pt x="3667936" y="404897"/>
                </a:lnTo>
                <a:lnTo>
                  <a:pt x="3665589" y="348817"/>
                </a:lnTo>
                <a:lnTo>
                  <a:pt x="3661019" y="300728"/>
                </a:lnTo>
                <a:lnTo>
                  <a:pt x="3653485" y="259740"/>
                </a:lnTo>
                <a:lnTo>
                  <a:pt x="3622311" y="180610"/>
                </a:lnTo>
                <a:lnTo>
                  <a:pt x="3596410" y="140057"/>
                </a:lnTo>
                <a:lnTo>
                  <a:pt x="3565082" y="103847"/>
                </a:lnTo>
                <a:lnTo>
                  <a:pt x="3528870" y="72522"/>
                </a:lnTo>
                <a:lnTo>
                  <a:pt x="3488314" y="46623"/>
                </a:lnTo>
                <a:lnTo>
                  <a:pt x="3443957" y="26690"/>
                </a:lnTo>
                <a:lnTo>
                  <a:pt x="3368196" y="7908"/>
                </a:lnTo>
                <a:lnTo>
                  <a:pt x="3320107" y="3336"/>
                </a:lnTo>
                <a:lnTo>
                  <a:pt x="3264027" y="988"/>
                </a:lnTo>
                <a:lnTo>
                  <a:pt x="3199068" y="123"/>
                </a:lnTo>
                <a:lnTo>
                  <a:pt x="31243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4" name="object 16"/>
          <p:cNvSpPr txBox="1"/>
          <p:nvPr/>
        </p:nvSpPr>
        <p:spPr>
          <a:xfrm>
            <a:off x="3742349" y="4306188"/>
            <a:ext cx="1814039" cy="135384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4" dirty="0">
                <a:latin typeface="Abadi"/>
                <a:cs typeface="Arial"/>
              </a:rPr>
              <a:t>Replacing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67" dirty="0">
                <a:latin typeface="Abadi"/>
                <a:cs typeface="Arial"/>
              </a:rPr>
              <a:t>missing </a:t>
            </a:r>
            <a:r>
              <a:rPr sz="1577" spc="49" dirty="0">
                <a:latin typeface="Abadi"/>
                <a:cs typeface="Arial"/>
              </a:rPr>
              <a:t>values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118" dirty="0">
                <a:latin typeface="Abadi"/>
                <a:cs typeface="Arial"/>
              </a:rPr>
              <a:t>of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33" dirty="0">
                <a:latin typeface="Abadi"/>
                <a:cs typeface="Arial"/>
              </a:rPr>
              <a:t>Payload </a:t>
            </a:r>
            <a:r>
              <a:rPr sz="1577" dirty="0">
                <a:latin typeface="Abadi"/>
                <a:cs typeface="Arial"/>
              </a:rPr>
              <a:t>Mass</a:t>
            </a:r>
            <a:r>
              <a:rPr sz="1577" spc="-6" dirty="0">
                <a:latin typeface="Abadi"/>
                <a:cs typeface="Arial"/>
              </a:rPr>
              <a:t> </a:t>
            </a:r>
            <a:r>
              <a:rPr sz="1577" spc="100" dirty="0">
                <a:latin typeface="Abadi"/>
                <a:cs typeface="Arial"/>
              </a:rPr>
              <a:t>column</a:t>
            </a:r>
            <a:r>
              <a:rPr sz="1577" spc="-3" dirty="0">
                <a:latin typeface="Abadi"/>
                <a:cs typeface="Arial"/>
              </a:rPr>
              <a:t> </a:t>
            </a:r>
            <a:r>
              <a:rPr sz="1577" spc="106" dirty="0">
                <a:latin typeface="Abadi"/>
                <a:cs typeface="Arial"/>
              </a:rPr>
              <a:t>with </a:t>
            </a:r>
            <a:r>
              <a:rPr sz="1577" spc="82" dirty="0">
                <a:latin typeface="Abadi"/>
                <a:cs typeface="Arial"/>
              </a:rPr>
              <a:t>calculated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39" dirty="0">
                <a:latin typeface="Abadi"/>
                <a:cs typeface="Arial"/>
              </a:rPr>
              <a:t>.mean() </a:t>
            </a:r>
            <a:r>
              <a:rPr sz="1577" spc="103" dirty="0">
                <a:latin typeface="Abadi"/>
                <a:cs typeface="Arial"/>
              </a:rPr>
              <a:t>for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79" dirty="0">
                <a:latin typeface="Abadi"/>
                <a:cs typeface="Arial"/>
              </a:rPr>
              <a:t>this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column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75" name="object 17"/>
          <p:cNvSpPr/>
          <p:nvPr/>
        </p:nvSpPr>
        <p:spPr>
          <a:xfrm>
            <a:off x="652716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344" y="0"/>
                </a:moveTo>
                <a:lnTo>
                  <a:pt x="544580" y="0"/>
                </a:lnTo>
                <a:lnTo>
                  <a:pt x="469856" y="123"/>
                </a:lnTo>
                <a:lnTo>
                  <a:pt x="404897" y="988"/>
                </a:lnTo>
                <a:lnTo>
                  <a:pt x="348817" y="3336"/>
                </a:lnTo>
                <a:lnTo>
                  <a:pt x="300728" y="7908"/>
                </a:lnTo>
                <a:lnTo>
                  <a:pt x="259740" y="15445"/>
                </a:lnTo>
                <a:lnTo>
                  <a:pt x="180610" y="46623"/>
                </a:lnTo>
                <a:lnTo>
                  <a:pt x="140057" y="72522"/>
                </a:lnTo>
                <a:lnTo>
                  <a:pt x="103846" y="103847"/>
                </a:lnTo>
                <a:lnTo>
                  <a:pt x="72519" y="140057"/>
                </a:lnTo>
                <a:lnTo>
                  <a:pt x="46617" y="180610"/>
                </a:lnTo>
                <a:lnTo>
                  <a:pt x="26679" y="224966"/>
                </a:lnTo>
                <a:lnTo>
                  <a:pt x="7905" y="300728"/>
                </a:lnTo>
                <a:lnTo>
                  <a:pt x="3334" y="348817"/>
                </a:lnTo>
                <a:lnTo>
                  <a:pt x="988" y="404897"/>
                </a:lnTo>
                <a:lnTo>
                  <a:pt x="123" y="469856"/>
                </a:lnTo>
                <a:lnTo>
                  <a:pt x="0" y="544580"/>
                </a:lnTo>
                <a:lnTo>
                  <a:pt x="0" y="2696965"/>
                </a:lnTo>
                <a:lnTo>
                  <a:pt x="123" y="2771689"/>
                </a:lnTo>
                <a:lnTo>
                  <a:pt x="988" y="2836647"/>
                </a:lnTo>
                <a:lnTo>
                  <a:pt x="3334" y="2892727"/>
                </a:lnTo>
                <a:lnTo>
                  <a:pt x="7905" y="2940817"/>
                </a:lnTo>
                <a:lnTo>
                  <a:pt x="15439" y="2981804"/>
                </a:lnTo>
                <a:lnTo>
                  <a:pt x="46617" y="3060934"/>
                </a:lnTo>
                <a:lnTo>
                  <a:pt x="72519" y="3101488"/>
                </a:lnTo>
                <a:lnTo>
                  <a:pt x="103846" y="3137698"/>
                </a:lnTo>
                <a:lnTo>
                  <a:pt x="140057" y="3169025"/>
                </a:lnTo>
                <a:lnTo>
                  <a:pt x="180610" y="3194928"/>
                </a:lnTo>
                <a:lnTo>
                  <a:pt x="224966" y="3214865"/>
                </a:lnTo>
                <a:lnTo>
                  <a:pt x="300728" y="3233640"/>
                </a:lnTo>
                <a:lnTo>
                  <a:pt x="348817" y="3238210"/>
                </a:lnTo>
                <a:lnTo>
                  <a:pt x="404897" y="3240557"/>
                </a:lnTo>
                <a:lnTo>
                  <a:pt x="469856" y="3241421"/>
                </a:lnTo>
                <a:lnTo>
                  <a:pt x="544580" y="3241545"/>
                </a:lnTo>
                <a:lnTo>
                  <a:pt x="3124344" y="3241545"/>
                </a:lnTo>
                <a:lnTo>
                  <a:pt x="3199068" y="3241421"/>
                </a:lnTo>
                <a:lnTo>
                  <a:pt x="3264027" y="3240557"/>
                </a:lnTo>
                <a:lnTo>
                  <a:pt x="3320107" y="3238210"/>
                </a:lnTo>
                <a:lnTo>
                  <a:pt x="3368196" y="3233640"/>
                </a:lnTo>
                <a:lnTo>
                  <a:pt x="3409184" y="3226105"/>
                </a:lnTo>
                <a:lnTo>
                  <a:pt x="3488314" y="3194928"/>
                </a:lnTo>
                <a:lnTo>
                  <a:pt x="3528870" y="3169025"/>
                </a:lnTo>
                <a:lnTo>
                  <a:pt x="3565082" y="3137698"/>
                </a:lnTo>
                <a:lnTo>
                  <a:pt x="3596410" y="3101488"/>
                </a:lnTo>
                <a:lnTo>
                  <a:pt x="3622311" y="3060934"/>
                </a:lnTo>
                <a:lnTo>
                  <a:pt x="3642245" y="3016578"/>
                </a:lnTo>
                <a:lnTo>
                  <a:pt x="3661019" y="2940817"/>
                </a:lnTo>
                <a:lnTo>
                  <a:pt x="3665589" y="2892727"/>
                </a:lnTo>
                <a:lnTo>
                  <a:pt x="3667936" y="2836647"/>
                </a:lnTo>
                <a:lnTo>
                  <a:pt x="3668801" y="2771689"/>
                </a:lnTo>
                <a:lnTo>
                  <a:pt x="3668924" y="2696965"/>
                </a:lnTo>
                <a:lnTo>
                  <a:pt x="3668924" y="544580"/>
                </a:lnTo>
                <a:lnTo>
                  <a:pt x="3668801" y="469856"/>
                </a:lnTo>
                <a:lnTo>
                  <a:pt x="3667936" y="404897"/>
                </a:lnTo>
                <a:lnTo>
                  <a:pt x="3665589" y="348817"/>
                </a:lnTo>
                <a:lnTo>
                  <a:pt x="3661019" y="300728"/>
                </a:lnTo>
                <a:lnTo>
                  <a:pt x="3653485" y="259740"/>
                </a:lnTo>
                <a:lnTo>
                  <a:pt x="3622311" y="180610"/>
                </a:lnTo>
                <a:lnTo>
                  <a:pt x="3596410" y="140057"/>
                </a:lnTo>
                <a:lnTo>
                  <a:pt x="3565082" y="103847"/>
                </a:lnTo>
                <a:lnTo>
                  <a:pt x="3528870" y="72522"/>
                </a:lnTo>
                <a:lnTo>
                  <a:pt x="3488314" y="46623"/>
                </a:lnTo>
                <a:lnTo>
                  <a:pt x="3443957" y="26690"/>
                </a:lnTo>
                <a:lnTo>
                  <a:pt x="3368196" y="7908"/>
                </a:lnTo>
                <a:lnTo>
                  <a:pt x="3320107" y="3336"/>
                </a:lnTo>
                <a:lnTo>
                  <a:pt x="3264027" y="988"/>
                </a:lnTo>
                <a:lnTo>
                  <a:pt x="3199068" y="123"/>
                </a:lnTo>
                <a:lnTo>
                  <a:pt x="312434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6" name="object 18"/>
          <p:cNvSpPr txBox="1"/>
          <p:nvPr/>
        </p:nvSpPr>
        <p:spPr>
          <a:xfrm>
            <a:off x="861387" y="4703082"/>
            <a:ext cx="1807878" cy="52444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2975" marR="3081" indent="-565659">
              <a:lnSpc>
                <a:spcPct val="111000"/>
              </a:lnSpc>
              <a:spcBef>
                <a:spcPts val="55"/>
              </a:spcBef>
            </a:pPr>
            <a:r>
              <a:rPr sz="1577" spc="85" dirty="0">
                <a:latin typeface="Abadi"/>
                <a:cs typeface="Arial"/>
              </a:rPr>
              <a:t>Exporting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61" dirty="0">
                <a:latin typeface="Abadi"/>
                <a:cs typeface="Arial"/>
              </a:rPr>
              <a:t>data </a:t>
            </a:r>
            <a:r>
              <a:rPr sz="1577" spc="124" dirty="0">
                <a:latin typeface="Abadi"/>
                <a:cs typeface="Arial"/>
              </a:rPr>
              <a:t>to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-15" dirty="0">
                <a:latin typeface="Abadi"/>
                <a:cs typeface="Arial"/>
              </a:rPr>
              <a:t>CSV</a:t>
            </a:r>
            <a:endParaRPr sz="1577" dirty="0">
              <a:latin typeface="Abadi"/>
              <a:cs typeface="Arial"/>
            </a:endParaRPr>
          </a:p>
        </p:txBody>
      </p:sp>
      <p:grpSp>
        <p:nvGrpSpPr>
          <p:cNvPr id="177" name="object 20"/>
          <p:cNvGrpSpPr/>
          <p:nvPr/>
        </p:nvGrpSpPr>
        <p:grpSpPr>
          <a:xfrm>
            <a:off x="5819540" y="2094842"/>
            <a:ext cx="538320" cy="513291"/>
            <a:chOff x="9596146" y="3454549"/>
            <a:chExt cx="887730" cy="846455"/>
          </a:xfrm>
        </p:grpSpPr>
        <p:sp>
          <p:nvSpPr>
            <p:cNvPr id="178" name="object 21"/>
            <p:cNvSpPr/>
            <p:nvPr/>
          </p:nvSpPr>
          <p:spPr>
            <a:xfrm>
              <a:off x="9622322" y="3480725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55"/>
                  </a:lnTo>
                  <a:lnTo>
                    <a:pt x="0" y="269855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9" name="object 22"/>
            <p:cNvSpPr/>
            <p:nvPr/>
          </p:nvSpPr>
          <p:spPr>
            <a:xfrm>
              <a:off x="9622324" y="348072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523847"/>
                  </a:move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lnTo>
                    <a:pt x="469137" y="269855"/>
                  </a:lnTo>
                  <a:lnTo>
                    <a:pt x="0" y="269855"/>
                  </a:lnTo>
                  <a:lnTo>
                    <a:pt x="0" y="523847"/>
                  </a:lnTo>
                  <a:lnTo>
                    <a:pt x="469137" y="52384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80" name="object 23"/>
          <p:cNvGrpSpPr/>
          <p:nvPr/>
        </p:nvGrpSpPr>
        <p:grpSpPr>
          <a:xfrm>
            <a:off x="2935352" y="2094841"/>
            <a:ext cx="538320" cy="513291"/>
            <a:chOff x="4839907" y="3454548"/>
            <a:chExt cx="887730" cy="846455"/>
          </a:xfrm>
        </p:grpSpPr>
        <p:sp>
          <p:nvSpPr>
            <p:cNvPr id="181" name="object 24"/>
            <p:cNvSpPr/>
            <p:nvPr/>
          </p:nvSpPr>
          <p:spPr>
            <a:xfrm>
              <a:off x="4866083" y="3480725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55"/>
                  </a:lnTo>
                  <a:lnTo>
                    <a:pt x="0" y="269855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2" name="object 25"/>
            <p:cNvSpPr/>
            <p:nvPr/>
          </p:nvSpPr>
          <p:spPr>
            <a:xfrm>
              <a:off x="4866084" y="3480725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523847"/>
                  </a:move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lnTo>
                    <a:pt x="469137" y="269855"/>
                  </a:lnTo>
                  <a:lnTo>
                    <a:pt x="0" y="269855"/>
                  </a:lnTo>
                  <a:lnTo>
                    <a:pt x="0" y="523847"/>
                  </a:lnTo>
                  <a:lnTo>
                    <a:pt x="469137" y="52384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83" name="object 26"/>
          <p:cNvGrpSpPr/>
          <p:nvPr/>
        </p:nvGrpSpPr>
        <p:grpSpPr>
          <a:xfrm>
            <a:off x="8703728" y="2094841"/>
            <a:ext cx="538320" cy="513291"/>
            <a:chOff x="14352387" y="3454548"/>
            <a:chExt cx="887730" cy="846455"/>
          </a:xfrm>
        </p:grpSpPr>
        <p:sp>
          <p:nvSpPr>
            <p:cNvPr id="184" name="object 27"/>
            <p:cNvSpPr/>
            <p:nvPr/>
          </p:nvSpPr>
          <p:spPr>
            <a:xfrm>
              <a:off x="14378567" y="3480725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55"/>
                  </a:lnTo>
                  <a:lnTo>
                    <a:pt x="0" y="269855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0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5" name="object 28"/>
            <p:cNvSpPr/>
            <p:nvPr/>
          </p:nvSpPr>
          <p:spPr>
            <a:xfrm>
              <a:off x="14378564" y="3480725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523847"/>
                  </a:move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lnTo>
                    <a:pt x="469137" y="269855"/>
                  </a:lnTo>
                  <a:lnTo>
                    <a:pt x="0" y="269855"/>
                  </a:lnTo>
                  <a:lnTo>
                    <a:pt x="0" y="523847"/>
                  </a:lnTo>
                  <a:lnTo>
                    <a:pt x="469137" y="52384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86" name="object 29"/>
          <p:cNvGrpSpPr/>
          <p:nvPr/>
        </p:nvGrpSpPr>
        <p:grpSpPr>
          <a:xfrm>
            <a:off x="2935353" y="4728668"/>
            <a:ext cx="538320" cy="513291"/>
            <a:chOff x="4839909" y="7797924"/>
            <a:chExt cx="887730" cy="846455"/>
          </a:xfrm>
        </p:grpSpPr>
        <p:sp>
          <p:nvSpPr>
            <p:cNvPr id="187" name="object 30"/>
            <p:cNvSpPr/>
            <p:nvPr/>
          </p:nvSpPr>
          <p:spPr>
            <a:xfrm>
              <a:off x="4866086" y="7824102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47"/>
                  </a:lnTo>
                  <a:lnTo>
                    <a:pt x="834916" y="523847"/>
                  </a:lnTo>
                  <a:lnTo>
                    <a:pt x="834916" y="269855"/>
                  </a:lnTo>
                  <a:lnTo>
                    <a:pt x="365779" y="269855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8" name="object 31"/>
            <p:cNvSpPr/>
            <p:nvPr/>
          </p:nvSpPr>
          <p:spPr>
            <a:xfrm>
              <a:off x="4866086" y="782410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523847"/>
                  </a:moveTo>
                  <a:lnTo>
                    <a:pt x="365779" y="793714"/>
                  </a:lnTo>
                  <a:lnTo>
                    <a:pt x="0" y="396857"/>
                  </a:lnTo>
                  <a:lnTo>
                    <a:pt x="365779" y="0"/>
                  </a:lnTo>
                  <a:lnTo>
                    <a:pt x="365779" y="269855"/>
                  </a:lnTo>
                  <a:lnTo>
                    <a:pt x="834916" y="269855"/>
                  </a:lnTo>
                  <a:lnTo>
                    <a:pt x="834916" y="523847"/>
                  </a:lnTo>
                  <a:lnTo>
                    <a:pt x="365779" y="52384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89" name="object 32"/>
          <p:cNvGrpSpPr/>
          <p:nvPr/>
        </p:nvGrpSpPr>
        <p:grpSpPr>
          <a:xfrm>
            <a:off x="5825255" y="4728668"/>
            <a:ext cx="538320" cy="513291"/>
            <a:chOff x="9605571" y="7797924"/>
            <a:chExt cx="887730" cy="846455"/>
          </a:xfrm>
        </p:grpSpPr>
        <p:sp>
          <p:nvSpPr>
            <p:cNvPr id="190" name="object 33"/>
            <p:cNvSpPr/>
            <p:nvPr/>
          </p:nvSpPr>
          <p:spPr>
            <a:xfrm>
              <a:off x="9631749" y="7824102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47"/>
                  </a:lnTo>
                  <a:lnTo>
                    <a:pt x="834916" y="523847"/>
                  </a:lnTo>
                  <a:lnTo>
                    <a:pt x="834916" y="269855"/>
                  </a:lnTo>
                  <a:lnTo>
                    <a:pt x="365779" y="269855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1" name="object 34"/>
            <p:cNvSpPr/>
            <p:nvPr/>
          </p:nvSpPr>
          <p:spPr>
            <a:xfrm>
              <a:off x="9631749" y="782410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523847"/>
                  </a:moveTo>
                  <a:lnTo>
                    <a:pt x="365779" y="793714"/>
                  </a:lnTo>
                  <a:lnTo>
                    <a:pt x="0" y="396857"/>
                  </a:lnTo>
                  <a:lnTo>
                    <a:pt x="365779" y="0"/>
                  </a:lnTo>
                  <a:lnTo>
                    <a:pt x="365779" y="269855"/>
                  </a:lnTo>
                  <a:lnTo>
                    <a:pt x="834916" y="269855"/>
                  </a:lnTo>
                  <a:lnTo>
                    <a:pt x="834916" y="523847"/>
                  </a:lnTo>
                  <a:lnTo>
                    <a:pt x="365779" y="52384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92" name="object 35"/>
          <p:cNvGrpSpPr/>
          <p:nvPr/>
        </p:nvGrpSpPr>
        <p:grpSpPr>
          <a:xfrm>
            <a:off x="8709441" y="4728668"/>
            <a:ext cx="538320" cy="513291"/>
            <a:chOff x="14361807" y="7797924"/>
            <a:chExt cx="887730" cy="846455"/>
          </a:xfrm>
        </p:grpSpPr>
        <p:sp>
          <p:nvSpPr>
            <p:cNvPr id="193" name="object 36"/>
            <p:cNvSpPr/>
            <p:nvPr/>
          </p:nvSpPr>
          <p:spPr>
            <a:xfrm>
              <a:off x="14387991" y="7824102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47"/>
                  </a:lnTo>
                  <a:lnTo>
                    <a:pt x="834906" y="523847"/>
                  </a:lnTo>
                  <a:lnTo>
                    <a:pt x="834906" y="269855"/>
                  </a:lnTo>
                  <a:lnTo>
                    <a:pt x="365779" y="269855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4" name="object 37"/>
            <p:cNvSpPr/>
            <p:nvPr/>
          </p:nvSpPr>
          <p:spPr>
            <a:xfrm>
              <a:off x="14387984" y="782410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523847"/>
                  </a:moveTo>
                  <a:lnTo>
                    <a:pt x="365779" y="793714"/>
                  </a:lnTo>
                  <a:lnTo>
                    <a:pt x="0" y="396857"/>
                  </a:lnTo>
                  <a:lnTo>
                    <a:pt x="365779" y="0"/>
                  </a:lnTo>
                  <a:lnTo>
                    <a:pt x="365779" y="269855"/>
                  </a:lnTo>
                  <a:lnTo>
                    <a:pt x="834916" y="269855"/>
                  </a:lnTo>
                  <a:lnTo>
                    <a:pt x="834916" y="523847"/>
                  </a:lnTo>
                  <a:lnTo>
                    <a:pt x="365779" y="52384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95" name="object 38"/>
          <p:cNvGrpSpPr/>
          <p:nvPr/>
        </p:nvGrpSpPr>
        <p:grpSpPr>
          <a:xfrm>
            <a:off x="10161176" y="3401067"/>
            <a:ext cx="513291" cy="538320"/>
            <a:chOff x="16755825" y="5608611"/>
            <a:chExt cx="846455" cy="887730"/>
          </a:xfrm>
        </p:grpSpPr>
        <p:sp>
          <p:nvSpPr>
            <p:cNvPr id="196" name="object 39"/>
            <p:cNvSpPr/>
            <p:nvPr/>
          </p:nvSpPr>
          <p:spPr>
            <a:xfrm>
              <a:off x="16782001" y="5634788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7"/>
                  </a:lnTo>
                  <a:lnTo>
                    <a:pt x="0" y="469137"/>
                  </a:lnTo>
                  <a:lnTo>
                    <a:pt x="396846" y="834916"/>
                  </a:lnTo>
                  <a:lnTo>
                    <a:pt x="793703" y="469137"/>
                  </a:lnTo>
                  <a:lnTo>
                    <a:pt x="523847" y="469137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7" name="object 40"/>
            <p:cNvSpPr/>
            <p:nvPr/>
          </p:nvSpPr>
          <p:spPr>
            <a:xfrm>
              <a:off x="16782002" y="5634788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469137"/>
                  </a:moveTo>
                  <a:lnTo>
                    <a:pt x="793714" y="469137"/>
                  </a:lnTo>
                  <a:lnTo>
                    <a:pt x="396857" y="834916"/>
                  </a:lnTo>
                  <a:lnTo>
                    <a:pt x="0" y="469137"/>
                  </a:lnTo>
                  <a:lnTo>
                    <a:pt x="269855" y="469137"/>
                  </a:lnTo>
                  <a:lnTo>
                    <a:pt x="269855" y="0"/>
                  </a:lnTo>
                  <a:lnTo>
                    <a:pt x="523847" y="0"/>
                  </a:lnTo>
                  <a:lnTo>
                    <a:pt x="523847" y="46913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3536904" y="6117903"/>
            <a:ext cx="3661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01">
              <a:spcBef>
                <a:spcPts val="69"/>
              </a:spcBef>
            </a:pPr>
            <a:r>
              <a:rPr lang="en-US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GitHub</a:t>
            </a:r>
            <a:r>
              <a:rPr lang="en-US" u="sng" spc="-2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lang="en-US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URL:</a:t>
            </a:r>
            <a:r>
              <a:rPr lang="en-US" u="sng" spc="-24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lang="en-US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Data</a:t>
            </a:r>
            <a:r>
              <a:rPr lang="en-US" u="sng" spc="-24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lang="en-US" u="sng" spc="76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Collection</a:t>
            </a:r>
            <a:r>
              <a:rPr lang="en-US" u="sng" spc="-24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lang="en-US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  <a:hlinkClick r:id="rId3"/>
              </a:rPr>
              <a:t>API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=""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163285" y="1325578"/>
            <a:ext cx="11462657" cy="4673586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65279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4"/>
          <p:cNvSpPr txBox="1"/>
          <p:nvPr/>
        </p:nvSpPr>
        <p:spPr>
          <a:xfrm>
            <a:off x="995692" y="1807088"/>
            <a:ext cx="1539103" cy="108447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58" dirty="0">
                <a:latin typeface="Abadi"/>
                <a:cs typeface="Arial"/>
              </a:rPr>
              <a:t>Requesting </a:t>
            </a:r>
            <a:r>
              <a:rPr sz="1577" spc="49" dirty="0">
                <a:latin typeface="Abadi"/>
                <a:cs typeface="Arial"/>
              </a:rPr>
              <a:t>Falcon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149" dirty="0">
                <a:latin typeface="Abadi"/>
                <a:cs typeface="Arial"/>
              </a:rPr>
              <a:t>9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69" dirty="0">
                <a:latin typeface="Abadi"/>
                <a:cs typeface="Arial"/>
              </a:rPr>
              <a:t>launch </a:t>
            </a:r>
            <a:r>
              <a:rPr sz="1577" spc="73" dirty="0">
                <a:latin typeface="Abadi"/>
                <a:cs typeface="Arial"/>
              </a:rPr>
              <a:t>data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106" dirty="0">
                <a:latin typeface="Abadi"/>
                <a:cs typeface="Arial"/>
              </a:rPr>
              <a:t>from </a:t>
            </a:r>
            <a:r>
              <a:rPr sz="1577" spc="64" dirty="0">
                <a:latin typeface="Abadi"/>
                <a:cs typeface="Arial"/>
              </a:rPr>
              <a:t>Wikipedia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3536972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6"/>
          <p:cNvSpPr txBox="1"/>
          <p:nvPr/>
        </p:nvSpPr>
        <p:spPr>
          <a:xfrm>
            <a:off x="3622545" y="1807088"/>
            <a:ext cx="2053934" cy="108447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9" dirty="0">
                <a:latin typeface="Abadi"/>
                <a:cs typeface="Arial"/>
              </a:rPr>
              <a:t>Creating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-30" dirty="0">
                <a:latin typeface="Abadi"/>
                <a:cs typeface="Arial"/>
              </a:rPr>
              <a:t>a </a:t>
            </a:r>
            <a:r>
              <a:rPr sz="1577" spc="69" dirty="0">
                <a:latin typeface="Abadi"/>
                <a:cs typeface="Arial"/>
              </a:rPr>
              <a:t>BeautifulSoup</a:t>
            </a:r>
            <a:r>
              <a:rPr sz="1577" spc="-42" dirty="0">
                <a:latin typeface="Abadi"/>
                <a:cs typeface="Arial"/>
              </a:rPr>
              <a:t> </a:t>
            </a:r>
            <a:r>
              <a:rPr sz="1577" spc="97" dirty="0">
                <a:latin typeface="Abadi"/>
                <a:cs typeface="Arial"/>
              </a:rPr>
              <a:t>object </a:t>
            </a:r>
            <a:r>
              <a:rPr sz="1577" spc="118" dirty="0">
                <a:latin typeface="Abadi"/>
                <a:cs typeface="Arial"/>
              </a:rPr>
              <a:t>from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18" dirty="0">
                <a:latin typeface="Abadi"/>
                <a:cs typeface="Arial"/>
              </a:rPr>
              <a:t>HTML </a:t>
            </a:r>
            <a:r>
              <a:rPr sz="1577" spc="52" dirty="0">
                <a:latin typeface="Abadi"/>
                <a:cs typeface="Arial"/>
              </a:rPr>
              <a:t>response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6421161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8"/>
          <p:cNvSpPr txBox="1"/>
          <p:nvPr/>
        </p:nvSpPr>
        <p:spPr>
          <a:xfrm>
            <a:off x="6536806" y="1807088"/>
            <a:ext cx="1993479" cy="1084628"/>
          </a:xfrm>
          <a:prstGeom prst="rect">
            <a:avLst/>
          </a:prstGeom>
        </p:spPr>
        <p:txBody>
          <a:bodyPr vert="horz" wrap="square" lIns="0" tIns="33500" rIns="0" bIns="0" rtlCol="0">
            <a:spAutoFit/>
          </a:bodyPr>
          <a:lstStyle/>
          <a:p>
            <a:pPr algn="ctr">
              <a:spcBef>
                <a:spcPts val="263"/>
              </a:spcBef>
            </a:pPr>
            <a:r>
              <a:rPr sz="1577" spc="73" dirty="0">
                <a:latin typeface="Abadi"/>
                <a:cs typeface="Arial"/>
              </a:rPr>
              <a:t>Extracting</a:t>
            </a:r>
            <a:endParaRPr sz="1577" dirty="0">
              <a:latin typeface="Abadi"/>
              <a:cs typeface="Arial"/>
            </a:endParaRPr>
          </a:p>
          <a:p>
            <a:pPr marL="7701" marR="3081" algn="ctr">
              <a:lnSpc>
                <a:spcPct val="111000"/>
              </a:lnSpc>
            </a:pPr>
            <a:r>
              <a:rPr sz="1577" spc="58" dirty="0">
                <a:latin typeface="Abadi"/>
                <a:cs typeface="Arial"/>
              </a:rPr>
              <a:t>all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100" dirty="0">
                <a:latin typeface="Abadi"/>
                <a:cs typeface="Arial"/>
              </a:rPr>
              <a:t>column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49" dirty="0">
                <a:latin typeface="Abadi"/>
                <a:cs typeface="Arial"/>
              </a:rPr>
              <a:t>names </a:t>
            </a:r>
            <a:r>
              <a:rPr sz="1577" spc="118" dirty="0">
                <a:latin typeface="Abadi"/>
                <a:cs typeface="Arial"/>
              </a:rPr>
              <a:t>from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30" dirty="0">
                <a:latin typeface="Abadi"/>
                <a:cs typeface="Arial"/>
              </a:rPr>
              <a:t>HTML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69" dirty="0">
                <a:latin typeface="Abadi"/>
                <a:cs typeface="Arial"/>
              </a:rPr>
              <a:t>table </a:t>
            </a:r>
            <a:r>
              <a:rPr sz="1577" spc="64" dirty="0">
                <a:latin typeface="Abadi"/>
                <a:cs typeface="Arial"/>
              </a:rPr>
              <a:t>header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9305350" y="2690107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0"/>
          <p:cNvSpPr txBox="1"/>
          <p:nvPr/>
        </p:nvSpPr>
        <p:spPr>
          <a:xfrm>
            <a:off x="9487634" y="3263495"/>
            <a:ext cx="1860247" cy="81510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28075" marR="3081" indent="-320758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Abadi"/>
                <a:cs typeface="Arial"/>
              </a:rPr>
              <a:t>Collecting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61" dirty="0">
                <a:latin typeface="Abadi"/>
                <a:cs typeface="Arial"/>
              </a:rPr>
              <a:t>data </a:t>
            </a:r>
            <a:r>
              <a:rPr sz="1577" spc="100" dirty="0">
                <a:latin typeface="Abadi"/>
                <a:cs typeface="Arial"/>
              </a:rPr>
              <a:t>by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69" dirty="0">
                <a:latin typeface="Abadi"/>
                <a:cs typeface="Arial"/>
              </a:rPr>
              <a:t>parsing </a:t>
            </a:r>
            <a:r>
              <a:rPr sz="1577" spc="30" dirty="0">
                <a:latin typeface="Abadi"/>
                <a:cs typeface="Arial"/>
              </a:rPr>
              <a:t>HTML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64" dirty="0">
                <a:latin typeface="Abadi"/>
                <a:cs typeface="Arial"/>
              </a:rPr>
              <a:t>tables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7" name="object 11"/>
          <p:cNvSpPr/>
          <p:nvPr/>
        </p:nvSpPr>
        <p:spPr>
          <a:xfrm>
            <a:off x="6421166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2"/>
          <p:cNvSpPr txBox="1"/>
          <p:nvPr/>
        </p:nvSpPr>
        <p:spPr>
          <a:xfrm>
            <a:off x="6648558" y="4575744"/>
            <a:ext cx="1770142" cy="81510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3116" marR="3081" indent="-25799" algn="just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Abadi"/>
                <a:cs typeface="Arial"/>
              </a:rPr>
              <a:t>Constructing</a:t>
            </a:r>
            <a:r>
              <a:rPr sz="1577" spc="-24" dirty="0">
                <a:latin typeface="Abadi"/>
                <a:cs typeface="Arial"/>
              </a:rPr>
              <a:t> </a:t>
            </a:r>
            <a:r>
              <a:rPr sz="1577" spc="61" dirty="0">
                <a:latin typeface="Abadi"/>
                <a:cs typeface="Arial"/>
              </a:rPr>
              <a:t>data </a:t>
            </a:r>
            <a:r>
              <a:rPr sz="1577" spc="88" dirty="0">
                <a:latin typeface="Abadi"/>
                <a:cs typeface="Arial"/>
              </a:rPr>
              <a:t>we</a:t>
            </a:r>
            <a:r>
              <a:rPr sz="1577" spc="-64" dirty="0">
                <a:latin typeface="Abadi"/>
                <a:cs typeface="Arial"/>
              </a:rPr>
              <a:t> </a:t>
            </a:r>
            <a:r>
              <a:rPr sz="1577" spc="49" dirty="0">
                <a:latin typeface="Abadi"/>
                <a:cs typeface="Arial"/>
              </a:rPr>
              <a:t>have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82" dirty="0">
                <a:latin typeface="Abadi"/>
                <a:cs typeface="Arial"/>
              </a:rPr>
              <a:t>obtained </a:t>
            </a:r>
            <a:r>
              <a:rPr sz="1577" spc="106" dirty="0">
                <a:latin typeface="Abadi"/>
                <a:cs typeface="Arial"/>
              </a:rPr>
              <a:t>into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dirty="0">
                <a:latin typeface="Abadi"/>
                <a:cs typeface="Arial"/>
              </a:rPr>
              <a:t>a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spc="91" dirty="0">
                <a:latin typeface="Abadi"/>
                <a:cs typeface="Arial"/>
              </a:rPr>
              <a:t>dictionary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19" name="object 13"/>
          <p:cNvSpPr/>
          <p:nvPr/>
        </p:nvSpPr>
        <p:spPr>
          <a:xfrm>
            <a:off x="3536978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14"/>
          <p:cNvSpPr txBox="1"/>
          <p:nvPr/>
        </p:nvSpPr>
        <p:spPr>
          <a:xfrm>
            <a:off x="3615840" y="4703082"/>
            <a:ext cx="2067026" cy="52444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02812" marR="3081" indent="-95496">
              <a:lnSpc>
                <a:spcPct val="111000"/>
              </a:lnSpc>
              <a:spcBef>
                <a:spcPts val="55"/>
              </a:spcBef>
            </a:pPr>
            <a:r>
              <a:rPr sz="1577" spc="79" dirty="0">
                <a:latin typeface="Abadi"/>
                <a:cs typeface="Arial"/>
              </a:rPr>
              <a:t>Creating</a:t>
            </a:r>
            <a:r>
              <a:rPr sz="1577" spc="-49" dirty="0">
                <a:latin typeface="Abadi"/>
                <a:cs typeface="Arial"/>
              </a:rPr>
              <a:t> </a:t>
            </a:r>
            <a:r>
              <a:rPr sz="1577" dirty="0">
                <a:latin typeface="Abadi"/>
                <a:cs typeface="Arial"/>
              </a:rPr>
              <a:t>a</a:t>
            </a:r>
            <a:r>
              <a:rPr sz="1577" spc="-45" dirty="0">
                <a:latin typeface="Abadi"/>
                <a:cs typeface="Arial"/>
              </a:rPr>
              <a:t> </a:t>
            </a:r>
            <a:r>
              <a:rPr sz="1577" spc="76" dirty="0">
                <a:latin typeface="Abadi"/>
                <a:cs typeface="Arial"/>
              </a:rPr>
              <a:t>dataframe</a:t>
            </a:r>
            <a:r>
              <a:rPr sz="1577" spc="76" dirty="0">
                <a:latin typeface="Abadi"/>
                <a:cs typeface="Arial"/>
              </a:rPr>
              <a:t> </a:t>
            </a:r>
            <a:r>
              <a:rPr sz="1577" spc="118" dirty="0">
                <a:latin typeface="Abadi"/>
                <a:cs typeface="Arial"/>
              </a:rPr>
              <a:t>from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5" dirty="0">
                <a:latin typeface="Abadi"/>
                <a:cs typeface="Arial"/>
              </a:rPr>
              <a:t> </a:t>
            </a:r>
            <a:r>
              <a:rPr sz="1577" spc="91" dirty="0">
                <a:latin typeface="Abadi"/>
                <a:cs typeface="Arial"/>
              </a:rPr>
              <a:t>dictionary</a:t>
            </a:r>
            <a:endParaRPr sz="1577" dirty="0">
              <a:latin typeface="Abadi"/>
              <a:cs typeface="Arial"/>
            </a:endParaRPr>
          </a:p>
        </p:txBody>
      </p:sp>
      <p:sp>
        <p:nvSpPr>
          <p:cNvPr id="21" name="object 15"/>
          <p:cNvSpPr/>
          <p:nvPr/>
        </p:nvSpPr>
        <p:spPr>
          <a:xfrm>
            <a:off x="652790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2" name="object 16"/>
          <p:cNvSpPr txBox="1"/>
          <p:nvPr/>
        </p:nvSpPr>
        <p:spPr>
          <a:xfrm>
            <a:off x="861387" y="4703082"/>
            <a:ext cx="1807878" cy="52444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2975" marR="3081" indent="-565659">
              <a:lnSpc>
                <a:spcPct val="111000"/>
              </a:lnSpc>
              <a:spcBef>
                <a:spcPts val="55"/>
              </a:spcBef>
            </a:pPr>
            <a:r>
              <a:rPr sz="1577" spc="85" dirty="0">
                <a:latin typeface="Abadi"/>
                <a:cs typeface="Arial"/>
              </a:rPr>
              <a:t>Exporting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94" dirty="0">
                <a:latin typeface="Abadi"/>
                <a:cs typeface="Arial"/>
              </a:rPr>
              <a:t>the</a:t>
            </a:r>
            <a:r>
              <a:rPr sz="1577" spc="-52" dirty="0">
                <a:latin typeface="Abadi"/>
                <a:cs typeface="Arial"/>
              </a:rPr>
              <a:t> </a:t>
            </a:r>
            <a:r>
              <a:rPr sz="1577" spc="61" dirty="0">
                <a:latin typeface="Abadi"/>
                <a:cs typeface="Arial"/>
              </a:rPr>
              <a:t>data </a:t>
            </a:r>
            <a:r>
              <a:rPr sz="1577" spc="124" dirty="0">
                <a:latin typeface="Abadi"/>
                <a:cs typeface="Arial"/>
              </a:rPr>
              <a:t>to</a:t>
            </a:r>
            <a:r>
              <a:rPr sz="1577" spc="-58" dirty="0">
                <a:latin typeface="Abadi"/>
                <a:cs typeface="Arial"/>
              </a:rPr>
              <a:t> </a:t>
            </a:r>
            <a:r>
              <a:rPr sz="1577" spc="-15" dirty="0">
                <a:latin typeface="Abadi"/>
                <a:cs typeface="Arial"/>
              </a:rPr>
              <a:t>CSV</a:t>
            </a:r>
            <a:endParaRPr sz="1577" dirty="0">
              <a:latin typeface="Abadi"/>
              <a:cs typeface="Arial"/>
            </a:endParaRPr>
          </a:p>
        </p:txBody>
      </p:sp>
      <p:grpSp>
        <p:nvGrpSpPr>
          <p:cNvPr id="23" name="object 18"/>
          <p:cNvGrpSpPr/>
          <p:nvPr/>
        </p:nvGrpSpPr>
        <p:grpSpPr>
          <a:xfrm>
            <a:off x="5819541" y="2094841"/>
            <a:ext cx="538320" cy="513291"/>
            <a:chOff x="9596148" y="3454547"/>
            <a:chExt cx="887730" cy="846455"/>
          </a:xfrm>
        </p:grpSpPr>
        <p:sp>
          <p:nvSpPr>
            <p:cNvPr id="24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6" name="object 21"/>
          <p:cNvGrpSpPr/>
          <p:nvPr/>
        </p:nvGrpSpPr>
        <p:grpSpPr>
          <a:xfrm>
            <a:off x="2935354" y="2094841"/>
            <a:ext cx="538320" cy="513291"/>
            <a:chOff x="4839910" y="3454547"/>
            <a:chExt cx="887730" cy="846455"/>
          </a:xfrm>
        </p:grpSpPr>
        <p:sp>
          <p:nvSpPr>
            <p:cNvPr id="27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9" name="object 24"/>
          <p:cNvGrpSpPr/>
          <p:nvPr/>
        </p:nvGrpSpPr>
        <p:grpSpPr>
          <a:xfrm>
            <a:off x="8858176" y="2123106"/>
            <a:ext cx="469394" cy="458227"/>
            <a:chOff x="14607083" y="3501159"/>
            <a:chExt cx="774065" cy="755650"/>
          </a:xfrm>
        </p:grpSpPr>
        <p:sp>
          <p:nvSpPr>
            <p:cNvPr id="30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2" name="object 27"/>
          <p:cNvGrpSpPr/>
          <p:nvPr/>
        </p:nvGrpSpPr>
        <p:grpSpPr>
          <a:xfrm>
            <a:off x="2935354" y="4728667"/>
            <a:ext cx="538320" cy="513291"/>
            <a:chOff x="4839910" y="7797922"/>
            <a:chExt cx="887730" cy="846455"/>
          </a:xfrm>
        </p:grpSpPr>
        <p:sp>
          <p:nvSpPr>
            <p:cNvPr id="33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5" name="object 30"/>
          <p:cNvGrpSpPr/>
          <p:nvPr/>
        </p:nvGrpSpPr>
        <p:grpSpPr>
          <a:xfrm>
            <a:off x="5825255" y="4728667"/>
            <a:ext cx="538320" cy="513291"/>
            <a:chOff x="9605572" y="7797922"/>
            <a:chExt cx="887730" cy="846455"/>
          </a:xfrm>
        </p:grpSpPr>
        <p:sp>
          <p:nvSpPr>
            <p:cNvPr id="36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8" name="object 33"/>
          <p:cNvGrpSpPr/>
          <p:nvPr/>
        </p:nvGrpSpPr>
        <p:grpSpPr>
          <a:xfrm>
            <a:off x="8852351" y="4756933"/>
            <a:ext cx="469394" cy="458227"/>
            <a:chOff x="14597476" y="7844535"/>
            <a:chExt cx="774065" cy="755650"/>
          </a:xfrm>
        </p:grpSpPr>
        <p:sp>
          <p:nvSpPr>
            <p:cNvPr id="39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7" name="Rectangle 6"/>
          <p:cNvSpPr/>
          <p:nvPr/>
        </p:nvSpPr>
        <p:spPr>
          <a:xfrm>
            <a:off x="2877692" y="6053590"/>
            <a:ext cx="5337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701">
              <a:spcBef>
                <a:spcPts val="69"/>
              </a:spcBef>
            </a:pPr>
            <a:r>
              <a:rPr lang="en-US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GitHub</a:t>
            </a:r>
            <a:r>
              <a:rPr lang="en-US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 </a:t>
            </a:r>
            <a:r>
              <a:rPr lang="en-US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URL:</a:t>
            </a:r>
            <a:r>
              <a:rPr lang="en-US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 </a:t>
            </a:r>
            <a:r>
              <a:rPr lang="en-US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Data</a:t>
            </a:r>
            <a:r>
              <a:rPr lang="en-US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 </a:t>
            </a:r>
            <a:r>
              <a:rPr lang="en-US" u="sng" spc="76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Collection</a:t>
            </a:r>
            <a:r>
              <a:rPr lang="en-US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 </a:t>
            </a:r>
            <a:r>
              <a:rPr lang="en-US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with</a:t>
            </a:r>
            <a:r>
              <a:rPr lang="en-US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 </a:t>
            </a:r>
            <a:r>
              <a:rPr lang="en-US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Web</a:t>
            </a:r>
            <a:r>
              <a:rPr lang="en-US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 </a:t>
            </a:r>
            <a:r>
              <a:rPr lang="en-US" u="sng" spc="5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badi"/>
                <a:cs typeface="Arial"/>
                <a:hlinkClick r:id="rId4"/>
              </a:rPr>
              <a:t>Scraping</a:t>
            </a:r>
            <a:endParaRPr lang="en-US" dirty="0">
              <a:latin typeface="Abad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schemas.microsoft.com/office/infopath/2007/PartnerControls"/>
    <ds:schemaRef ds:uri="155be751-a274-42e8-93fb-f39d3b9bccc8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f80a141d-92ca-4d3d-9308-f7e7b1d44ce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5796</TotalTime>
  <Words>2573</Words>
  <Application>Microsoft Office PowerPoint</Application>
  <PresentationFormat>Widescreen</PresentationFormat>
  <Paragraphs>377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Courier New</vt:lpstr>
      <vt:lpstr>IBM Plex Mono SemiBold</vt:lpstr>
      <vt:lpstr>Palatino Linotype</vt:lpstr>
      <vt:lpstr>SF Pro</vt:lpstr>
      <vt:lpstr>Trebuchet MS</vt:lpstr>
      <vt:lpstr>Verdana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David Jack</cp:lastModifiedBy>
  <cp:revision>249</cp:revision>
  <dcterms:created xsi:type="dcterms:W3CDTF">2021-04-29T18:58:34Z</dcterms:created>
  <dcterms:modified xsi:type="dcterms:W3CDTF">2023-07-13T13:55:39Z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